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14"/>
  </p:notesMasterIdLst>
  <p:handoutMasterIdLst>
    <p:handoutMasterId r:id="rId15"/>
  </p:handoutMasterIdLst>
  <p:sldIdLst>
    <p:sldId id="259" r:id="rId3"/>
    <p:sldId id="306" r:id="rId4"/>
    <p:sldId id="266" r:id="rId5"/>
    <p:sldId id="1724" r:id="rId6"/>
    <p:sldId id="1728" r:id="rId7"/>
    <p:sldId id="280" r:id="rId8"/>
    <p:sldId id="1725" r:id="rId9"/>
    <p:sldId id="1726" r:id="rId10"/>
    <p:sldId id="1727" r:id="rId11"/>
    <p:sldId id="276" r:id="rId12"/>
    <p:sldId id="275" r:id="rId13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>
            <p14:sldId id="306"/>
          </p14:sldIdLst>
        </p14:section>
        <p14:section name="内容页" id="{EB11151C-0E14-47B0-8218-1431BF894351}">
          <p14:sldIdLst>
            <p14:sldId id="266"/>
            <p14:sldId id="1724"/>
            <p14:sldId id="1728"/>
            <p14:sldId id="280"/>
            <p14:sldId id="1725"/>
            <p14:sldId id="1726"/>
            <p14:sldId id="1727"/>
            <p14:sldId id="276"/>
          </p14:sldIdLst>
        </p14:section>
        <p14:section name="封底" id="{843E591D-6EE2-4691-951C-C0C689F22170}">
          <p14:sldIdLst>
            <p14:sldId id="275"/>
          </p14:sldIdLst>
        </p14:section>
        <p14:section name="图标" id="{256EF24B-5FA9-4838-AFAB-30B46CBE188B}">
          <p14:sldIdLst/>
        </p14:section>
      </p14:sectionLst>
    </p:ex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8" autoAdjust="0"/>
    <p:restoredTop sz="94286" autoAdjust="0"/>
  </p:normalViewPr>
  <p:slideViewPr>
    <p:cSldViewPr snapToGrid="0" showGuides="1">
      <p:cViewPr varScale="1">
        <p:scale>
          <a:sx n="120" d="100"/>
          <a:sy n="120" d="100"/>
        </p:scale>
        <p:origin x="424" y="192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2023/4/5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2023/4/5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5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hqprint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en-US" altLang="zh-CN" sz="4400" dirty="0"/>
              <a:t>Lab2:</a:t>
            </a:r>
            <a:r>
              <a:rPr lang="zh-CN" altLang="en-US" sz="4400" dirty="0"/>
              <a:t>存储器与控制实验问题补充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903F1C-568E-4080-8C79-B487B35A71F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2023</a:t>
            </a:r>
            <a:r>
              <a:rPr lang="zh-CN" altLang="en-US" dirty="0"/>
              <a:t>年</a:t>
            </a:r>
            <a:r>
              <a:rPr lang="en-US" altLang="zh-CN" dirty="0"/>
              <a:t>4</a:t>
            </a:r>
            <a:r>
              <a:rPr lang="zh-CN" altLang="en-US" dirty="0"/>
              <a:t>月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黄奔皓</a:t>
            </a:r>
          </a:p>
        </p:txBody>
      </p:sp>
    </p:spTree>
    <p:extLst>
      <p:ext uri="{BB962C8B-B14F-4D97-AF65-F5344CB8AC3E}">
        <p14:creationId xmlns:p14="http://schemas.microsoft.com/office/powerpoint/2010/main" val="424632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6. </a:t>
            </a:r>
            <a:r>
              <a:rPr lang="zh-CN" altLang="en-US" dirty="0"/>
              <a:t>其他问题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78D12E1-0480-CB28-3C94-3EB78BE15A84}"/>
              </a:ext>
            </a:extLst>
          </p:cNvPr>
          <p:cNvSpPr txBox="1"/>
          <p:nvPr/>
        </p:nvSpPr>
        <p:spPr>
          <a:xfrm>
            <a:off x="581411" y="1169581"/>
            <a:ext cx="2356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</a:rPr>
              <a:t>Zero</a:t>
            </a:r>
            <a:r>
              <a:rPr kumimoji="1" lang="zh-CN" altLang="en-US" sz="2400" dirty="0">
                <a:solidFill>
                  <a:srgbClr val="FF0000"/>
                </a:solidFill>
              </a:rPr>
              <a:t>字段的展示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0A62DDE-F111-9382-EA98-05A1669341D0}"/>
              </a:ext>
            </a:extLst>
          </p:cNvPr>
          <p:cNvSpPr txBox="1"/>
          <p:nvPr/>
        </p:nvSpPr>
        <p:spPr>
          <a:xfrm>
            <a:off x="581411" y="1865318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zero = (</a:t>
            </a:r>
            <a:r>
              <a:rPr kumimoji="1" lang="en-US" altLang="zh-CN" dirty="0" err="1"/>
              <a:t>aluout</a:t>
            </a:r>
            <a:r>
              <a:rPr kumimoji="1" lang="en-US" altLang="zh-CN" dirty="0"/>
              <a:t> == 0) ? 1 : 0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7BC80A7-51F3-5DFF-291E-5707A6BA5C7B}"/>
              </a:ext>
            </a:extLst>
          </p:cNvPr>
          <p:cNvSpPr txBox="1"/>
          <p:nvPr/>
        </p:nvSpPr>
        <p:spPr>
          <a:xfrm>
            <a:off x="950743" y="352471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可以不输出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2D1F623-5F88-58BD-53C8-044B870ED538}"/>
              </a:ext>
            </a:extLst>
          </p:cNvPr>
          <p:cNvSpPr txBox="1"/>
          <p:nvPr/>
        </p:nvSpPr>
        <p:spPr>
          <a:xfrm>
            <a:off x="950743" y="4051028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也可以默认为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65A11CB-BA9F-030F-4271-FFD0A6C440D3}"/>
              </a:ext>
            </a:extLst>
          </p:cNvPr>
          <p:cNvSpPr txBox="1"/>
          <p:nvPr/>
        </p:nvSpPr>
        <p:spPr>
          <a:xfrm>
            <a:off x="4790628" y="116958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solidFill>
                  <a:srgbClr val="FF0000"/>
                </a:solidFill>
              </a:rPr>
              <a:t>快速复位电路板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43E7367-E819-FE35-B3B2-F335AE98C004}"/>
              </a:ext>
            </a:extLst>
          </p:cNvPr>
          <p:cNvSpPr txBox="1"/>
          <p:nvPr/>
        </p:nvSpPr>
        <p:spPr>
          <a:xfrm>
            <a:off x="581411" y="240971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需要用到上一个实验的</a:t>
            </a:r>
            <a:r>
              <a:rPr kumimoji="1" lang="en-US" altLang="zh-CN" dirty="0" err="1"/>
              <a:t>aluc</a:t>
            </a:r>
            <a:r>
              <a:rPr kumimoji="1" lang="zh-CN" altLang="en-US" dirty="0"/>
              <a:t>模块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8568B38-C1E8-25E1-0658-B972064E8EC1}"/>
              </a:ext>
            </a:extLst>
          </p:cNvPr>
          <p:cNvSpPr txBox="1"/>
          <p:nvPr/>
        </p:nvSpPr>
        <p:spPr>
          <a:xfrm>
            <a:off x="581411" y="305021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简化起见：</a:t>
            </a:r>
          </a:p>
        </p:txBody>
      </p:sp>
      <p:pic>
        <p:nvPicPr>
          <p:cNvPr id="15" name="图片 14" descr="文本, 信件&#10;&#10;描述已自动生成">
            <a:extLst>
              <a:ext uri="{FF2B5EF4-FFF2-40B4-BE49-F238E27FC236}">
                <a16:creationId xmlns:a16="http://schemas.microsoft.com/office/drawing/2014/main" id="{A91644A6-D95E-1E6E-5D71-06AAD9729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229" y="2260328"/>
            <a:ext cx="2247900" cy="17907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FCD4AE6F-E55D-AA3F-6315-3D1D6932CBC3}"/>
              </a:ext>
            </a:extLst>
          </p:cNvPr>
          <p:cNvSpPr txBox="1"/>
          <p:nvPr/>
        </p:nvSpPr>
        <p:spPr>
          <a:xfrm>
            <a:off x="4788940" y="1952551"/>
            <a:ext cx="17796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i="1" dirty="0"/>
              <a:t>例化</a:t>
            </a:r>
            <a:r>
              <a:rPr kumimoji="1" lang="en-US" altLang="zh-CN" sz="1400" i="1" dirty="0"/>
              <a:t>dff32</a:t>
            </a:r>
            <a:r>
              <a:rPr kumimoji="1" lang="zh-CN" altLang="en-US" sz="1400" i="1" dirty="0"/>
              <a:t> </a:t>
            </a:r>
            <a:r>
              <a:rPr kumimoji="1" lang="en-US" altLang="zh-CN" sz="1400" i="1" dirty="0"/>
              <a:t>PC</a:t>
            </a:r>
            <a:r>
              <a:rPr kumimoji="1" lang="zh-CN" altLang="en-US" sz="1400" i="1" dirty="0"/>
              <a:t>寄存器</a:t>
            </a:r>
          </a:p>
        </p:txBody>
      </p:sp>
      <p:pic>
        <p:nvPicPr>
          <p:cNvPr id="19" name="图片 18" descr="图片包含 电路, 电子&#10;&#10;描述已自动生成">
            <a:extLst>
              <a:ext uri="{FF2B5EF4-FFF2-40B4-BE49-F238E27FC236}">
                <a16:creationId xmlns:a16="http://schemas.microsoft.com/office/drawing/2014/main" id="{A220D6D8-1390-4ACD-FF76-320A6CE4F4D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396180" y="1988061"/>
            <a:ext cx="4684720" cy="3514913"/>
          </a:xfrm>
          <a:prstGeom prst="rect">
            <a:avLst/>
          </a:prstGeom>
        </p:spPr>
      </p:pic>
      <p:sp>
        <p:nvSpPr>
          <p:cNvPr id="20" name="框架 19">
            <a:extLst>
              <a:ext uri="{FF2B5EF4-FFF2-40B4-BE49-F238E27FC236}">
                <a16:creationId xmlns:a16="http://schemas.microsoft.com/office/drawing/2014/main" id="{2BC31E70-CD59-1975-8474-0C7C48E42D1E}"/>
              </a:ext>
            </a:extLst>
          </p:cNvPr>
          <p:cNvSpPr/>
          <p:nvPr/>
        </p:nvSpPr>
        <p:spPr>
          <a:xfrm>
            <a:off x="7783033" y="3894048"/>
            <a:ext cx="1031358" cy="688586"/>
          </a:xfrm>
          <a:prstGeom prst="frame">
            <a:avLst/>
          </a:prstGeom>
          <a:solidFill>
            <a:srgbClr val="C0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框架 20">
            <a:extLst>
              <a:ext uri="{FF2B5EF4-FFF2-40B4-BE49-F238E27FC236}">
                <a16:creationId xmlns:a16="http://schemas.microsoft.com/office/drawing/2014/main" id="{35946DE4-2CAB-B5F8-CD5C-33274D83C43C}"/>
              </a:ext>
            </a:extLst>
          </p:cNvPr>
          <p:cNvSpPr/>
          <p:nvPr/>
        </p:nvSpPr>
        <p:spPr>
          <a:xfrm>
            <a:off x="4836229" y="3179136"/>
            <a:ext cx="1936074" cy="249865"/>
          </a:xfrm>
          <a:prstGeom prst="fram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F0929593-C2DA-846A-B34C-31E962A4FA20}"/>
              </a:ext>
            </a:extLst>
          </p:cNvPr>
          <p:cNvCxnSpPr/>
          <p:nvPr/>
        </p:nvCxnSpPr>
        <p:spPr>
          <a:xfrm>
            <a:off x="4380614" y="1041991"/>
            <a:ext cx="0" cy="5209954"/>
          </a:xfrm>
          <a:prstGeom prst="line">
            <a:avLst/>
          </a:prstGeom>
          <a:ln w="19050">
            <a:solidFill>
              <a:schemeClr val="bg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9042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74ED3E-DC16-4907-A2BD-F614B3B28D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3841958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0AF3A52E-1C28-4C8F-93D7-496FDF3881E8}"/>
              </a:ext>
            </a:extLst>
          </p:cNvPr>
          <p:cNvCxnSpPr/>
          <p:nvPr/>
        </p:nvCxnSpPr>
        <p:spPr>
          <a:xfrm>
            <a:off x="955420" y="3666694"/>
            <a:ext cx="10248277" cy="0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B227C082-BAC6-49F2-8F4F-1B1DCE6D7779}"/>
              </a:ext>
            </a:extLst>
          </p:cNvPr>
          <p:cNvCxnSpPr/>
          <p:nvPr/>
        </p:nvCxnSpPr>
        <p:spPr>
          <a:xfrm>
            <a:off x="4334742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F52E09B-0E48-4156-8D7B-1FF61287BA8D}"/>
              </a:ext>
            </a:extLst>
          </p:cNvPr>
          <p:cNvCxnSpPr/>
          <p:nvPr/>
        </p:nvCxnSpPr>
        <p:spPr>
          <a:xfrm>
            <a:off x="7824374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śļíḓé">
            <a:extLst>
              <a:ext uri="{FF2B5EF4-FFF2-40B4-BE49-F238E27FC236}">
                <a16:creationId xmlns:a16="http://schemas.microsoft.com/office/drawing/2014/main" id="{37EA0344-E687-42D0-885D-DE6E4BCD8B02}"/>
              </a:ext>
            </a:extLst>
          </p:cNvPr>
          <p:cNvSpPr txBox="1"/>
          <p:nvPr/>
        </p:nvSpPr>
        <p:spPr>
          <a:xfrm>
            <a:off x="1863444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01</a:t>
            </a:r>
          </a:p>
        </p:txBody>
      </p:sp>
      <p:sp>
        <p:nvSpPr>
          <p:cNvPr id="6" name="ïṩľîḓé">
            <a:extLst>
              <a:ext uri="{FF2B5EF4-FFF2-40B4-BE49-F238E27FC236}">
                <a16:creationId xmlns:a16="http://schemas.microsoft.com/office/drawing/2014/main" id="{01A3DDDD-ECB1-4BDA-AB58-56740826B3BB}"/>
              </a:ext>
            </a:extLst>
          </p:cNvPr>
          <p:cNvSpPr txBox="1"/>
          <p:nvPr/>
        </p:nvSpPr>
        <p:spPr>
          <a:xfrm>
            <a:off x="5353077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sz="5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02</a:t>
            </a:r>
          </a:p>
        </p:txBody>
      </p:sp>
      <p:sp>
        <p:nvSpPr>
          <p:cNvPr id="7" name="îṩľiḑé">
            <a:extLst>
              <a:ext uri="{FF2B5EF4-FFF2-40B4-BE49-F238E27FC236}">
                <a16:creationId xmlns:a16="http://schemas.microsoft.com/office/drawing/2014/main" id="{9A628463-232C-4699-98D5-30F7C5CF0BB0}"/>
              </a:ext>
            </a:extLst>
          </p:cNvPr>
          <p:cNvSpPr txBox="1"/>
          <p:nvPr/>
        </p:nvSpPr>
        <p:spPr>
          <a:xfrm>
            <a:off x="8842711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03</a:t>
            </a:r>
          </a:p>
        </p:txBody>
      </p:sp>
      <p:sp>
        <p:nvSpPr>
          <p:cNvPr id="8" name="îṩľiďé">
            <a:extLst>
              <a:ext uri="{FF2B5EF4-FFF2-40B4-BE49-F238E27FC236}">
                <a16:creationId xmlns:a16="http://schemas.microsoft.com/office/drawing/2014/main" id="{683E1A7A-C148-4DB1-876E-8DA97DE958DF}"/>
              </a:ext>
            </a:extLst>
          </p:cNvPr>
          <p:cNvSpPr txBox="1"/>
          <p:nvPr/>
        </p:nvSpPr>
        <p:spPr>
          <a:xfrm>
            <a:off x="1863444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04</a:t>
            </a:r>
            <a:endParaRPr lang="en-US" sz="54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0" name="iṣļïḑe">
            <a:extLst>
              <a:ext uri="{FF2B5EF4-FFF2-40B4-BE49-F238E27FC236}">
                <a16:creationId xmlns:a16="http://schemas.microsoft.com/office/drawing/2014/main" id="{C886699F-0052-4DC9-A5A4-7EF49D7F669A}"/>
              </a:ext>
            </a:extLst>
          </p:cNvPr>
          <p:cNvSpPr txBox="1"/>
          <p:nvPr/>
        </p:nvSpPr>
        <p:spPr>
          <a:xfrm>
            <a:off x="8842711" y="3941899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06</a:t>
            </a:r>
            <a:endParaRPr lang="en-US" sz="54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5BBB88B-591E-4746-8E81-7295960227D7}"/>
              </a:ext>
            </a:extLst>
          </p:cNvPr>
          <p:cNvSpPr/>
          <p:nvPr/>
        </p:nvSpPr>
        <p:spPr>
          <a:xfrm>
            <a:off x="1946162" y="2527369"/>
            <a:ext cx="1287532" cy="4169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ALUC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设计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271F6B7-3E76-4E4B-8089-2D69784945DF}"/>
              </a:ext>
            </a:extLst>
          </p:cNvPr>
          <p:cNvSpPr/>
          <p:nvPr/>
        </p:nvSpPr>
        <p:spPr>
          <a:xfrm>
            <a:off x="1817926" y="4897434"/>
            <a:ext cx="1544012" cy="4169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从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pc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到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addra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720D61E-50C5-43E5-95FB-2B315EBACFB1}"/>
              </a:ext>
            </a:extLst>
          </p:cNvPr>
          <p:cNvSpPr/>
          <p:nvPr/>
        </p:nvSpPr>
        <p:spPr>
          <a:xfrm>
            <a:off x="4699211" y="2527369"/>
            <a:ext cx="2762295" cy="4169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b="1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 - 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型位移指令的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sext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字段</a:t>
            </a:r>
            <a:endParaRPr lang="en-US" altLang="zh-CN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637923F-2738-4AAD-9837-60FBE2061A22}"/>
              </a:ext>
            </a:extLst>
          </p:cNvPr>
          <p:cNvSpPr/>
          <p:nvPr/>
        </p:nvSpPr>
        <p:spPr>
          <a:xfrm>
            <a:off x="8753097" y="2527369"/>
            <a:ext cx="1633782" cy="4169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b="1" dirty="0" err="1">
                <a:solidFill>
                  <a:schemeClr val="bg1">
                    <a:lumMod val="50000"/>
                  </a:schemeClr>
                </a:solidFill>
              </a:rPr>
              <a:t>lui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的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shift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字段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A559D4B-B2C0-44B7-BC13-BB54D1EFAD25}"/>
              </a:ext>
            </a:extLst>
          </p:cNvPr>
          <p:cNvSpPr/>
          <p:nvPr/>
        </p:nvSpPr>
        <p:spPr>
          <a:xfrm>
            <a:off x="9015200" y="4897434"/>
            <a:ext cx="1107996" cy="4169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其他问题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2036FC8-892B-40D2-9C2F-79D21C1F9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525" y="-25400"/>
            <a:ext cx="2266950" cy="8902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31F7276-3350-4F69-9B32-F318C6B8B13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0" name="îṩľiďé">
            <a:extLst>
              <a:ext uri="{FF2B5EF4-FFF2-40B4-BE49-F238E27FC236}">
                <a16:creationId xmlns:a16="http://schemas.microsoft.com/office/drawing/2014/main" id="{5F61B459-8907-E3A9-EE67-907A00B4607C}"/>
              </a:ext>
            </a:extLst>
          </p:cNvPr>
          <p:cNvSpPr txBox="1"/>
          <p:nvPr/>
        </p:nvSpPr>
        <p:spPr>
          <a:xfrm>
            <a:off x="5298712" y="3957050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05</a:t>
            </a:r>
            <a:endParaRPr lang="en-US" sz="54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04F5873-E8CC-F24B-62EF-1387D85FC0FC}"/>
              </a:ext>
            </a:extLst>
          </p:cNvPr>
          <p:cNvSpPr/>
          <p:nvPr/>
        </p:nvSpPr>
        <p:spPr>
          <a:xfrm>
            <a:off x="4972147" y="4870553"/>
            <a:ext cx="2031325" cy="4169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指令无法正常显示</a:t>
            </a:r>
          </a:p>
        </p:txBody>
      </p:sp>
    </p:spTree>
    <p:extLst>
      <p:ext uri="{BB962C8B-B14F-4D97-AF65-F5344CB8AC3E}">
        <p14:creationId xmlns:p14="http://schemas.microsoft.com/office/powerpoint/2010/main" val="1230966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ALUC</a:t>
            </a:r>
            <a:r>
              <a:rPr lang="zh-CN" altLang="en-US" dirty="0"/>
              <a:t>设计问题</a:t>
            </a: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B301090-DA27-A32C-39B3-2B60A0982299}"/>
              </a:ext>
            </a:extLst>
          </p:cNvPr>
          <p:cNvSpPr txBox="1"/>
          <p:nvPr/>
        </p:nvSpPr>
        <p:spPr>
          <a:xfrm>
            <a:off x="513411" y="1417923"/>
            <a:ext cx="660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b="0" i="0" u="none" strike="noStrike" dirty="0" err="1">
                <a:solidFill>
                  <a:srgbClr val="34495E"/>
                </a:solidFill>
                <a:effectLst/>
                <a:latin typeface="Ubuntu" panose="020B0504030602030204" pitchFamily="34" charset="0"/>
              </a:rPr>
              <a:t>aluc</a:t>
            </a:r>
            <a:r>
              <a:rPr lang="zh-CN" altLang="en-US" b="0" i="0" u="none" strike="noStrike" dirty="0">
                <a:solidFill>
                  <a:srgbClr val="34495E"/>
                </a:solidFill>
                <a:effectLst/>
                <a:latin typeface="Ubuntu" panose="020B0504030602030204" pitchFamily="34" charset="0"/>
              </a:rPr>
              <a:t>的分配其实可以灵活调整的，只要不冲突其实可以自定义</a:t>
            </a:r>
            <a:endParaRPr kumimoji="1" lang="zh-CN" altLang="en-US" dirty="0"/>
          </a:p>
        </p:txBody>
      </p:sp>
      <p:pic>
        <p:nvPicPr>
          <p:cNvPr id="8" name="图片 7" descr="表格&#10;&#10;描述已自动生成">
            <a:extLst>
              <a:ext uri="{FF2B5EF4-FFF2-40B4-BE49-F238E27FC236}">
                <a16:creationId xmlns:a16="http://schemas.microsoft.com/office/drawing/2014/main" id="{28D07856-A371-E1D8-3CA3-D7B5FA5E7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2086372"/>
            <a:ext cx="5461000" cy="29083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EE794E71-F491-AE0A-83F3-4DF2AF5A6798}"/>
              </a:ext>
            </a:extLst>
          </p:cNvPr>
          <p:cNvSpPr txBox="1"/>
          <p:nvPr/>
        </p:nvSpPr>
        <p:spPr>
          <a:xfrm>
            <a:off x="1002373" y="4983323"/>
            <a:ext cx="7809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/>
              <a:t>课本</a:t>
            </a:r>
            <a:r>
              <a:rPr kumimoji="1" lang="en-US" altLang="zh-CN" sz="1100" dirty="0"/>
              <a:t>p425</a:t>
            </a:r>
            <a:endParaRPr kumimoji="1" lang="zh-CN" altLang="en-US" sz="1100" dirty="0"/>
          </a:p>
        </p:txBody>
      </p:sp>
      <p:pic>
        <p:nvPicPr>
          <p:cNvPr id="15" name="图片 14" descr="表格&#10;&#10;描述已自动生成">
            <a:extLst>
              <a:ext uri="{FF2B5EF4-FFF2-40B4-BE49-F238E27FC236}">
                <a16:creationId xmlns:a16="http://schemas.microsoft.com/office/drawing/2014/main" id="{F5F2341D-A5D4-D377-700C-43670D20A4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850" y="2119922"/>
            <a:ext cx="3060700" cy="27559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BFEA6FDA-9CE1-6C5E-0EF4-94910EDC64CF}"/>
              </a:ext>
            </a:extLst>
          </p:cNvPr>
          <p:cNvSpPr txBox="1"/>
          <p:nvPr/>
        </p:nvSpPr>
        <p:spPr>
          <a:xfrm>
            <a:off x="7305936" y="4994672"/>
            <a:ext cx="1431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100" dirty="0"/>
              <a:t>给出的表格中的</a:t>
            </a:r>
            <a:r>
              <a:rPr kumimoji="1" lang="en-US" altLang="zh-CN" sz="1100" dirty="0" err="1"/>
              <a:t>aluc</a:t>
            </a:r>
            <a:endParaRPr kumimoji="1" lang="zh-CN" altLang="en-US" sz="11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95A32D0-E7B3-1718-8B2E-19138B8DA1F3}"/>
              </a:ext>
            </a:extLst>
          </p:cNvPr>
          <p:cNvSpPr txBox="1"/>
          <p:nvPr/>
        </p:nvSpPr>
        <p:spPr>
          <a:xfrm>
            <a:off x="513411" y="883904"/>
            <a:ext cx="4275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Q1:</a:t>
            </a:r>
            <a:r>
              <a:rPr kumimoji="1" lang="zh-CN" altLang="en-US" dirty="0">
                <a:solidFill>
                  <a:srgbClr val="FF0000"/>
                </a:solidFill>
              </a:rPr>
              <a:t> 本实验中</a:t>
            </a:r>
            <a:r>
              <a:rPr kumimoji="1" lang="en-US" altLang="zh-CN" dirty="0" err="1">
                <a:solidFill>
                  <a:srgbClr val="FF0000"/>
                </a:solidFill>
              </a:rPr>
              <a:t>aluc</a:t>
            </a:r>
            <a:r>
              <a:rPr kumimoji="1" lang="zh-CN" altLang="en-US" dirty="0">
                <a:solidFill>
                  <a:srgbClr val="FF0000"/>
                </a:solidFill>
              </a:rPr>
              <a:t>的设计和书上的不同？</a:t>
            </a:r>
          </a:p>
        </p:txBody>
      </p:sp>
    </p:spTree>
    <p:extLst>
      <p:ext uri="{BB962C8B-B14F-4D97-AF65-F5344CB8AC3E}">
        <p14:creationId xmlns:p14="http://schemas.microsoft.com/office/powerpoint/2010/main" val="2751165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: 圆角 12">
            <a:extLst>
              <a:ext uri="{FF2B5EF4-FFF2-40B4-BE49-F238E27FC236}">
                <a16:creationId xmlns:a16="http://schemas.microsoft.com/office/drawing/2014/main" id="{B5728333-5B6F-2CE1-D08D-E64F0F66905E}"/>
              </a:ext>
            </a:extLst>
          </p:cNvPr>
          <p:cNvSpPr/>
          <p:nvPr/>
        </p:nvSpPr>
        <p:spPr>
          <a:xfrm>
            <a:off x="7004695" y="2130026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ALUC</a:t>
            </a:r>
            <a:r>
              <a:rPr lang="zh-CN" altLang="en-US" dirty="0"/>
              <a:t>设计问题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B301090-DA27-A32C-39B3-2B60A0982299}"/>
              </a:ext>
            </a:extLst>
          </p:cNvPr>
          <p:cNvSpPr txBox="1"/>
          <p:nvPr/>
        </p:nvSpPr>
        <p:spPr>
          <a:xfrm>
            <a:off x="319056" y="1493996"/>
            <a:ext cx="11126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i="0" u="none" strike="noStrike" dirty="0">
                <a:solidFill>
                  <a:srgbClr val="34495E"/>
                </a:solidFill>
                <a:effectLst/>
                <a:latin typeface="Ubuntu" panose="020B0504030602030204" pitchFamily="34" charset="0"/>
              </a:rPr>
              <a:t>实验给出的给出的</a:t>
            </a:r>
            <a:r>
              <a:rPr lang="en-US" altLang="zh-CN" b="0" i="0" u="none" strike="noStrike" dirty="0">
                <a:solidFill>
                  <a:srgbClr val="34495E"/>
                </a:solidFill>
                <a:effectLst/>
                <a:latin typeface="Ubuntu" panose="020B0504030602030204" pitchFamily="34" charset="0"/>
              </a:rPr>
              <a:t>“</a:t>
            </a:r>
            <a:r>
              <a:rPr lang="en-US" altLang="zh-CN" b="0" i="0" u="none" strike="noStrike" dirty="0" err="1">
                <a:solidFill>
                  <a:srgbClr val="34495E"/>
                </a:solidFill>
                <a:effectLst/>
                <a:latin typeface="Ubuntu" panose="020B0504030602030204" pitchFamily="34" charset="0"/>
              </a:rPr>
              <a:t>sc_cu</a:t>
            </a:r>
            <a:r>
              <a:rPr lang="en-US" altLang="zh-CN" b="0" i="0" u="none" strike="noStrike" dirty="0">
                <a:solidFill>
                  <a:srgbClr val="34495E"/>
                </a:solidFill>
                <a:effectLst/>
                <a:latin typeface="Ubuntu" panose="020B0504030602030204" pitchFamily="34" charset="0"/>
              </a:rPr>
              <a:t>”</a:t>
            </a:r>
            <a:r>
              <a:rPr lang="zh-CN" altLang="en-US" b="0" i="0" u="none" strike="noStrike" dirty="0">
                <a:solidFill>
                  <a:srgbClr val="34495E"/>
                </a:solidFill>
                <a:effectLst/>
                <a:latin typeface="Ubuntu" panose="020B0504030602030204" pitchFamily="34" charset="0"/>
              </a:rPr>
              <a:t>真值表有两个子表，第一个表格</a:t>
            </a:r>
            <a:r>
              <a:rPr lang="en-US" altLang="zh-CN" b="0" i="0" u="none" strike="noStrike" dirty="0" err="1">
                <a:solidFill>
                  <a:srgbClr val="34495E"/>
                </a:solidFill>
                <a:effectLst/>
                <a:latin typeface="Ubuntu" panose="020B0504030602030204" pitchFamily="34" charset="0"/>
              </a:rPr>
              <a:t>aluc</a:t>
            </a:r>
            <a:r>
              <a:rPr lang="zh-CN" altLang="en-US" b="0" i="0" u="none" strike="noStrike" dirty="0">
                <a:solidFill>
                  <a:srgbClr val="34495E"/>
                </a:solidFill>
                <a:effectLst/>
                <a:latin typeface="Ubuntu" panose="020B0504030602030204" pitchFamily="34" charset="0"/>
              </a:rPr>
              <a:t>部分缺失，第二个表格内写有所有指令的</a:t>
            </a:r>
            <a:r>
              <a:rPr lang="en-US" altLang="zh-CN" b="0" i="0" u="none" strike="noStrike" dirty="0" err="1">
                <a:solidFill>
                  <a:srgbClr val="34495E"/>
                </a:solidFill>
                <a:effectLst/>
                <a:latin typeface="Ubuntu" panose="020B0504030602030204" pitchFamily="34" charset="0"/>
              </a:rPr>
              <a:t>aluc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0E560C0-FC3F-1F24-E4A2-D97E231909A9}"/>
              </a:ext>
            </a:extLst>
          </p:cNvPr>
          <p:cNvSpPr txBox="1"/>
          <p:nvPr/>
        </p:nvSpPr>
        <p:spPr>
          <a:xfrm>
            <a:off x="348988" y="883404"/>
            <a:ext cx="7071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Q2:</a:t>
            </a:r>
            <a:r>
              <a:rPr kumimoji="1" lang="zh-CN" altLang="en-US" dirty="0">
                <a:solidFill>
                  <a:srgbClr val="FF0000"/>
                </a:solidFill>
              </a:rPr>
              <a:t> 对于</a:t>
            </a:r>
            <a:r>
              <a:rPr kumimoji="1" lang="en-US" altLang="zh-CN" dirty="0" err="1">
                <a:solidFill>
                  <a:srgbClr val="FF0000"/>
                </a:solidFill>
              </a:rPr>
              <a:t>inst</a:t>
            </a:r>
            <a:r>
              <a:rPr kumimoji="1" lang="en-US" altLang="zh-CN" dirty="0">
                <a:solidFill>
                  <a:srgbClr val="FF0000"/>
                </a:solidFill>
              </a:rPr>
              <a:t>[30]</a:t>
            </a:r>
            <a:r>
              <a:rPr kumimoji="1" lang="zh-CN" altLang="en-US" dirty="0">
                <a:solidFill>
                  <a:srgbClr val="FF0000"/>
                </a:solidFill>
              </a:rPr>
              <a:t>被立即数</a:t>
            </a:r>
            <a:r>
              <a:rPr kumimoji="1" lang="en-US" altLang="zh-CN" dirty="0" err="1">
                <a:solidFill>
                  <a:srgbClr val="FF0000"/>
                </a:solidFill>
              </a:rPr>
              <a:t>imm</a:t>
            </a:r>
            <a:r>
              <a:rPr kumimoji="1" lang="zh-CN" altLang="en-US" dirty="0">
                <a:solidFill>
                  <a:srgbClr val="FF0000"/>
                </a:solidFill>
              </a:rPr>
              <a:t>占据的指令，相应的</a:t>
            </a:r>
            <a:r>
              <a:rPr kumimoji="1" lang="en-US" altLang="zh-CN" dirty="0" err="1">
                <a:solidFill>
                  <a:srgbClr val="FF0000"/>
                </a:solidFill>
              </a:rPr>
              <a:t>aluc</a:t>
            </a:r>
            <a:r>
              <a:rPr kumimoji="1" lang="zh-CN" altLang="en-US" dirty="0">
                <a:solidFill>
                  <a:srgbClr val="FF0000"/>
                </a:solidFill>
              </a:rPr>
              <a:t>怎么填写呢？</a:t>
            </a:r>
          </a:p>
        </p:txBody>
      </p:sp>
      <p:pic>
        <p:nvPicPr>
          <p:cNvPr id="9" name="图片 8" descr="图形用户界面, 应用程序, 表格&#10;&#10;描述已自动生成">
            <a:extLst>
              <a:ext uri="{FF2B5EF4-FFF2-40B4-BE49-F238E27FC236}">
                <a16:creationId xmlns:a16="http://schemas.microsoft.com/office/drawing/2014/main" id="{AC21F633-0DCB-3E18-D19C-D9E93D7B8CD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98" y="2104587"/>
            <a:ext cx="6104975" cy="4032102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2187741A-E658-FC0A-225E-0B55A181890F}"/>
              </a:ext>
            </a:extLst>
          </p:cNvPr>
          <p:cNvSpPr txBox="1"/>
          <p:nvPr/>
        </p:nvSpPr>
        <p:spPr>
          <a:xfrm>
            <a:off x="7089458" y="2271405"/>
            <a:ext cx="46987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/>
              <a:t>表</a:t>
            </a:r>
            <a:r>
              <a:rPr kumimoji="1" lang="en-US" altLang="zh-CN" sz="1400" dirty="0"/>
              <a:t>1</a:t>
            </a:r>
            <a:r>
              <a:rPr kumimoji="1" lang="zh-CN" altLang="en-US" sz="1400" dirty="0"/>
              <a:t>中底部确实有写到</a:t>
            </a:r>
            <a:r>
              <a:rPr kumimoji="1" lang="en-US" altLang="zh-CN" sz="1400" dirty="0"/>
              <a:t>, </a:t>
            </a:r>
            <a:r>
              <a:rPr kumimoji="1" lang="en-US" altLang="zh-CN" sz="1400" dirty="0" err="1"/>
              <a:t>aluc</a:t>
            </a:r>
            <a:r>
              <a:rPr kumimoji="1" lang="zh-CN" altLang="en-US" sz="1400" dirty="0"/>
              <a:t>的定义</a:t>
            </a:r>
            <a:r>
              <a:rPr kumimoji="1" lang="zh-CN" altLang="en-US" sz="1400" dirty="0">
                <a:solidFill>
                  <a:srgbClr val="FF0000"/>
                </a:solidFill>
              </a:rPr>
              <a:t>主要</a:t>
            </a:r>
            <a:r>
              <a:rPr kumimoji="1" lang="zh-CN" altLang="en-US" sz="1400" dirty="0"/>
              <a:t>来自</a:t>
            </a:r>
            <a:r>
              <a:rPr kumimoji="1" lang="en-US" altLang="zh-CN" sz="1400" dirty="0" err="1"/>
              <a:t>inst</a:t>
            </a:r>
            <a:r>
              <a:rPr kumimoji="1" lang="en-US" altLang="zh-CN" sz="1400" dirty="0"/>
              <a:t>[30], func3</a:t>
            </a:r>
          </a:p>
          <a:p>
            <a:r>
              <a:rPr kumimoji="1" lang="zh-CN" altLang="en-US" sz="1400" dirty="0"/>
              <a:t>但具体定义直接参看表</a:t>
            </a:r>
            <a:r>
              <a:rPr kumimoji="1" lang="en-US" altLang="zh-CN" sz="1400" dirty="0"/>
              <a:t>2</a:t>
            </a:r>
            <a:r>
              <a:rPr kumimoji="1" lang="zh-CN" altLang="en-US" sz="1400" dirty="0"/>
              <a:t>就可以了。</a:t>
            </a:r>
          </a:p>
        </p:txBody>
      </p:sp>
      <p:pic>
        <p:nvPicPr>
          <p:cNvPr id="20" name="图片 19" descr="表格&#10;&#10;描述已自动生成">
            <a:extLst>
              <a:ext uri="{FF2B5EF4-FFF2-40B4-BE49-F238E27FC236}">
                <a16:creationId xmlns:a16="http://schemas.microsoft.com/office/drawing/2014/main" id="{A2AF1F45-BC4B-4752-E139-422D8F30B09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7131" y="3069307"/>
            <a:ext cx="4108689" cy="275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947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ALUC</a:t>
            </a:r>
            <a:r>
              <a:rPr lang="zh-CN" altLang="en-US" dirty="0"/>
              <a:t>设计问题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0E560C0-FC3F-1F24-E4A2-D97E231909A9}"/>
              </a:ext>
            </a:extLst>
          </p:cNvPr>
          <p:cNvSpPr txBox="1"/>
          <p:nvPr/>
        </p:nvSpPr>
        <p:spPr>
          <a:xfrm>
            <a:off x="348988" y="883404"/>
            <a:ext cx="383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代码中如何</a:t>
            </a:r>
            <a:r>
              <a:rPr kumimoji="1" lang="en-US" altLang="zh-CN" dirty="0" err="1">
                <a:solidFill>
                  <a:srgbClr val="FF0000"/>
                </a:solidFill>
              </a:rPr>
              <a:t>aluc</a:t>
            </a:r>
            <a:r>
              <a:rPr kumimoji="1" lang="zh-CN" altLang="en-US" dirty="0">
                <a:solidFill>
                  <a:srgbClr val="FF0000"/>
                </a:solidFill>
              </a:rPr>
              <a:t>的表达式怎么写呢？</a:t>
            </a:r>
          </a:p>
        </p:txBody>
      </p:sp>
      <p:pic>
        <p:nvPicPr>
          <p:cNvPr id="20" name="图片 19" descr="表格&#10;&#10;描述已自动生成">
            <a:extLst>
              <a:ext uri="{FF2B5EF4-FFF2-40B4-BE49-F238E27FC236}">
                <a16:creationId xmlns:a16="http://schemas.microsoft.com/office/drawing/2014/main" id="{A2AF1F45-BC4B-4752-E139-422D8F30B09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144" y="1272256"/>
            <a:ext cx="7685584" cy="4702340"/>
          </a:xfrm>
          <a:prstGeom prst="rect">
            <a:avLst/>
          </a:prstGeom>
        </p:spPr>
      </p:pic>
      <p:sp>
        <p:nvSpPr>
          <p:cNvPr id="4" name="框架 3">
            <a:extLst>
              <a:ext uri="{FF2B5EF4-FFF2-40B4-BE49-F238E27FC236}">
                <a16:creationId xmlns:a16="http://schemas.microsoft.com/office/drawing/2014/main" id="{8B090DFD-FAD4-1E8B-1A1B-F4DFF4698C0B}"/>
              </a:ext>
            </a:extLst>
          </p:cNvPr>
          <p:cNvSpPr/>
          <p:nvPr/>
        </p:nvSpPr>
        <p:spPr>
          <a:xfrm>
            <a:off x="6613451" y="1493995"/>
            <a:ext cx="138223" cy="4480601"/>
          </a:xfrm>
          <a:prstGeom prst="frame">
            <a:avLst/>
          </a:prstGeom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D1413D8-D265-C94E-8217-2160ABAAFFCE}"/>
              </a:ext>
            </a:extLst>
          </p:cNvPr>
          <p:cNvSpPr txBox="1"/>
          <p:nvPr/>
        </p:nvSpPr>
        <p:spPr>
          <a:xfrm>
            <a:off x="6428720" y="783167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aluc</a:t>
            </a:r>
            <a:r>
              <a:rPr kumimoji="1" lang="en-US" altLang="zh-CN" dirty="0"/>
              <a:t>[3]=….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09020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 err="1"/>
              <a:t>i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型位移指令的</a:t>
            </a:r>
            <a:r>
              <a:rPr lang="en" altLang="zh-CN" dirty="0"/>
              <a:t>sext</a:t>
            </a:r>
            <a:r>
              <a:rPr lang="zh-CN" altLang="en-US" dirty="0"/>
              <a:t>字段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right-quote-sign_36811">
            <a:extLst>
              <a:ext uri="{FF2B5EF4-FFF2-40B4-BE49-F238E27FC236}">
                <a16:creationId xmlns:a16="http://schemas.microsoft.com/office/drawing/2014/main" id="{C140415A-D6BA-48C6-9E63-FB0DD4AAD1FB}"/>
              </a:ext>
            </a:extLst>
          </p:cNvPr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C2B0C7-BC58-4FF9-B853-6ABC5EA247CC}"/>
              </a:ext>
            </a:extLst>
          </p:cNvPr>
          <p:cNvSpPr txBox="1"/>
          <p:nvPr/>
        </p:nvSpPr>
        <p:spPr>
          <a:xfrm>
            <a:off x="319055" y="851176"/>
            <a:ext cx="4788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sext</a:t>
            </a:r>
            <a:r>
              <a:rPr kumimoji="1" lang="zh-CN" altLang="en-US" dirty="0">
                <a:solidFill>
                  <a:srgbClr val="FF0000"/>
                </a:solidFill>
              </a:rPr>
              <a:t>字段</a:t>
            </a:r>
            <a:r>
              <a:rPr kumimoji="1" lang="zh-CN" altLang="en-US" dirty="0"/>
              <a:t>为</a:t>
            </a:r>
            <a:r>
              <a:rPr kumimoji="1" lang="en-US" altLang="zh-CN" dirty="0"/>
              <a:t>0:</a:t>
            </a:r>
            <a:r>
              <a:rPr kumimoji="1" lang="zh-CN" altLang="en-US" dirty="0"/>
              <a:t> 不需要做立即数符号拓展的操作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884D452-D9B0-E6BD-8621-BF795105D8E1}"/>
              </a:ext>
            </a:extLst>
          </p:cNvPr>
          <p:cNvSpPr txBox="1"/>
          <p:nvPr/>
        </p:nvSpPr>
        <p:spPr>
          <a:xfrm>
            <a:off x="319055" y="1525459"/>
            <a:ext cx="3762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 </a:t>
            </a:r>
            <a:r>
              <a:rPr kumimoji="1" lang="en-US" altLang="zh-CN" dirty="0" err="1"/>
              <a:t>i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型移位操作的立即数只能是正数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DDBFBCD-FC54-356A-462E-CFD9A7E50B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48" y="2484680"/>
            <a:ext cx="7683089" cy="759426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561B4648-BCAE-E6C1-E82C-12B3B5067F0C}"/>
              </a:ext>
            </a:extLst>
          </p:cNvPr>
          <p:cNvSpPr txBox="1"/>
          <p:nvPr/>
        </p:nvSpPr>
        <p:spPr>
          <a:xfrm>
            <a:off x="8449420" y="2679727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-&gt; 5bits</a:t>
            </a:r>
            <a:r>
              <a:rPr kumimoji="1" lang="zh-CN" altLang="en-US" dirty="0"/>
              <a:t> 正数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1EEBCCAA-C8A3-BC44-A989-79540EEAD7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80" y="3959825"/>
            <a:ext cx="7958040" cy="663739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C2B6ACAC-B880-8E09-ED40-903EB190F7F5}"/>
              </a:ext>
            </a:extLst>
          </p:cNvPr>
          <p:cNvSpPr txBox="1"/>
          <p:nvPr/>
        </p:nvSpPr>
        <p:spPr>
          <a:xfrm>
            <a:off x="441648" y="3409618"/>
            <a:ext cx="8468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Q3: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 err="1">
                <a:solidFill>
                  <a:srgbClr val="FF0000"/>
                </a:solidFill>
              </a:rPr>
              <a:t>sc_cu.v</a:t>
            </a:r>
            <a:r>
              <a:rPr kumimoji="1" lang="zh-CN" altLang="en-US" dirty="0">
                <a:solidFill>
                  <a:srgbClr val="FF0000"/>
                </a:solidFill>
              </a:rPr>
              <a:t>文件的已给出部分中，为什么又要把</a:t>
            </a:r>
            <a:r>
              <a:rPr kumimoji="1" lang="en-US" altLang="zh-CN" dirty="0" err="1">
                <a:solidFill>
                  <a:srgbClr val="FF0000"/>
                </a:solidFill>
              </a:rPr>
              <a:t>i</a:t>
            </a:r>
            <a:r>
              <a:rPr kumimoji="1" lang="zh-CN" altLang="en-US" dirty="0">
                <a:solidFill>
                  <a:srgbClr val="FF0000"/>
                </a:solidFill>
              </a:rPr>
              <a:t>型位移指令的</a:t>
            </a:r>
            <a:r>
              <a:rPr kumimoji="1" lang="en-US" altLang="zh-CN" dirty="0">
                <a:solidFill>
                  <a:srgbClr val="FF0000"/>
                </a:solidFill>
              </a:rPr>
              <a:t>sext</a:t>
            </a:r>
            <a:r>
              <a:rPr kumimoji="1" lang="zh-CN" altLang="en-US" dirty="0">
                <a:solidFill>
                  <a:srgbClr val="FF0000"/>
                </a:solidFill>
              </a:rPr>
              <a:t>字段设为</a:t>
            </a:r>
            <a:r>
              <a:rPr kumimoji="1" lang="en-US" altLang="zh-CN" dirty="0">
                <a:solidFill>
                  <a:srgbClr val="FF0000"/>
                </a:solidFill>
              </a:rPr>
              <a:t>1</a:t>
            </a:r>
            <a:r>
              <a:rPr kumimoji="1" lang="zh-CN" altLang="en-US" dirty="0">
                <a:solidFill>
                  <a:srgbClr val="FF0000"/>
                </a:solidFill>
              </a:rPr>
              <a:t>呢？</a:t>
            </a:r>
          </a:p>
        </p:txBody>
      </p:sp>
      <p:pic>
        <p:nvPicPr>
          <p:cNvPr id="22" name="图片 21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3DC46B69-10E8-0745-3CBC-73492304D1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52" y="-29030"/>
            <a:ext cx="5308600" cy="2273300"/>
          </a:xfrm>
          <a:prstGeom prst="rect">
            <a:avLst/>
          </a:prstGeom>
        </p:spPr>
      </p:pic>
      <p:sp>
        <p:nvSpPr>
          <p:cNvPr id="23" name="框架 22">
            <a:extLst>
              <a:ext uri="{FF2B5EF4-FFF2-40B4-BE49-F238E27FC236}">
                <a16:creationId xmlns:a16="http://schemas.microsoft.com/office/drawing/2014/main" id="{5BDC38DC-3465-ECA1-1AF6-9E8AC2AA9CE6}"/>
              </a:ext>
            </a:extLst>
          </p:cNvPr>
          <p:cNvSpPr/>
          <p:nvPr/>
        </p:nvSpPr>
        <p:spPr>
          <a:xfrm>
            <a:off x="5656521" y="4291694"/>
            <a:ext cx="2339163" cy="33187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1CFF878-0600-6E40-2340-FEE19E1A1D1E}"/>
              </a:ext>
            </a:extLst>
          </p:cNvPr>
          <p:cNvSpPr txBox="1"/>
          <p:nvPr/>
        </p:nvSpPr>
        <p:spPr>
          <a:xfrm>
            <a:off x="441648" y="4931504"/>
            <a:ext cx="793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首先，这里</a:t>
            </a:r>
            <a:r>
              <a:rPr kumimoji="1" lang="en-US" altLang="zh-CN" dirty="0"/>
              <a:t>sext</a:t>
            </a:r>
            <a:r>
              <a:rPr kumimoji="1" lang="zh-CN" altLang="en-US" dirty="0"/>
              <a:t>字段设置为</a:t>
            </a:r>
            <a:r>
              <a:rPr kumimoji="1" lang="en-US" altLang="zh-CN" dirty="0"/>
              <a:t>1</a:t>
            </a:r>
            <a:r>
              <a:rPr kumimoji="1" lang="zh-CN" altLang="en-US" dirty="0"/>
              <a:t>和</a:t>
            </a:r>
            <a:r>
              <a:rPr kumimoji="1" lang="en-US" altLang="zh-CN" dirty="0"/>
              <a:t>0</a:t>
            </a:r>
            <a:r>
              <a:rPr kumimoji="1" lang="zh-CN" altLang="en-US" dirty="0"/>
              <a:t>都可以，因为不会与其他指令</a:t>
            </a:r>
            <a:r>
              <a:rPr kumimoji="1" lang="en" altLang="zh-CN" dirty="0" err="1"/>
              <a:t>sc_cu</a:t>
            </a:r>
            <a:r>
              <a:rPr kumimoji="1" lang="zh-CN" altLang="en" dirty="0"/>
              <a:t>输出</a:t>
            </a:r>
            <a:r>
              <a:rPr kumimoji="1" lang="zh-CN" altLang="en-US" dirty="0"/>
              <a:t>冲突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7CBAB3C-B527-DFED-1A3D-7056C21502FF}"/>
              </a:ext>
            </a:extLst>
          </p:cNvPr>
          <p:cNvSpPr txBox="1"/>
          <p:nvPr/>
        </p:nvSpPr>
        <p:spPr>
          <a:xfrm>
            <a:off x="441648" y="5617272"/>
            <a:ext cx="9144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另一方面，如果把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-</a:t>
            </a:r>
            <a:r>
              <a:rPr kumimoji="1" lang="zh-CN" altLang="en-US" dirty="0"/>
              <a:t>型位移指令的</a:t>
            </a:r>
            <a:r>
              <a:rPr kumimoji="1" lang="en-US" altLang="zh-CN" dirty="0"/>
              <a:t>sext</a:t>
            </a:r>
            <a:r>
              <a:rPr kumimoji="1" lang="zh-CN" altLang="en-US" dirty="0"/>
              <a:t>字段设为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，则 </a:t>
            </a:r>
            <a:r>
              <a:rPr kumimoji="1" lang="en-US" altLang="zh-CN" dirty="0"/>
              <a:t>sext = </a:t>
            </a:r>
            <a:r>
              <a:rPr kumimoji="1" lang="en-US" altLang="zh-CN" dirty="0" err="1"/>
              <a:t>i_type</a:t>
            </a:r>
            <a:r>
              <a:rPr kumimoji="1" lang="en-US" altLang="zh-CN" dirty="0"/>
              <a:t> | </a:t>
            </a:r>
            <a:r>
              <a:rPr kumimoji="1" lang="en-US" altLang="zh-CN" dirty="0" err="1"/>
              <a:t>i_sw</a:t>
            </a:r>
            <a:r>
              <a:rPr kumimoji="1" lang="en-US" altLang="zh-CN" dirty="0"/>
              <a:t> | </a:t>
            </a:r>
            <a:r>
              <a:rPr kumimoji="1" lang="en-US" altLang="zh-CN" dirty="0" err="1"/>
              <a:t>i_beq</a:t>
            </a:r>
            <a:r>
              <a:rPr kumimoji="1" lang="en-US" altLang="zh-CN" dirty="0"/>
              <a:t> | </a:t>
            </a:r>
            <a:r>
              <a:rPr kumimoji="1" lang="en-US" altLang="zh-CN" dirty="0" err="1"/>
              <a:t>i_bne</a:t>
            </a:r>
            <a:r>
              <a:rPr kumimoji="1" lang="en-US" altLang="zh-CN" dirty="0"/>
              <a:t>, </a:t>
            </a:r>
            <a:r>
              <a:rPr kumimoji="1" lang="zh-CN" altLang="en-US" dirty="0"/>
              <a:t>译码逻辑得到了简化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D323B96-4308-7510-8ACB-14175DFDE502}"/>
              </a:ext>
            </a:extLst>
          </p:cNvPr>
          <p:cNvSpPr txBox="1"/>
          <p:nvPr/>
        </p:nvSpPr>
        <p:spPr>
          <a:xfrm>
            <a:off x="9033753" y="412834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highlight>
                  <a:srgbClr val="FFFF00"/>
                </a:highlight>
              </a:rPr>
              <a:t>一般位移指令？</a:t>
            </a:r>
          </a:p>
        </p:txBody>
      </p:sp>
    </p:spTree>
    <p:extLst>
      <p:ext uri="{BB962C8B-B14F-4D97-AF65-F5344CB8AC3E}">
        <p14:creationId xmlns:p14="http://schemas.microsoft.com/office/powerpoint/2010/main" val="2875255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 </a:t>
            </a:r>
            <a:r>
              <a:rPr lang="en-US" altLang="zh-CN" dirty="0" err="1"/>
              <a:t>lui</a:t>
            </a:r>
            <a:r>
              <a:rPr lang="zh-CN" altLang="en-US" dirty="0"/>
              <a:t>指令的</a:t>
            </a:r>
            <a:r>
              <a:rPr lang="en-US" altLang="zh-CN" dirty="0"/>
              <a:t>shift</a:t>
            </a:r>
            <a:r>
              <a:rPr lang="zh-CN" altLang="en-US" dirty="0"/>
              <a:t>字段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right-quote-sign_36811">
            <a:extLst>
              <a:ext uri="{FF2B5EF4-FFF2-40B4-BE49-F238E27FC236}">
                <a16:creationId xmlns:a16="http://schemas.microsoft.com/office/drawing/2014/main" id="{C140415A-D6BA-48C6-9E63-FB0DD4AAD1FB}"/>
              </a:ext>
            </a:extLst>
          </p:cNvPr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C2B0C7-BC58-4FF9-B853-6ABC5EA247CC}"/>
              </a:ext>
            </a:extLst>
          </p:cNvPr>
          <p:cNvSpPr txBox="1"/>
          <p:nvPr/>
        </p:nvSpPr>
        <p:spPr>
          <a:xfrm>
            <a:off x="481080" y="3716839"/>
            <a:ext cx="36343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shift</a:t>
            </a:r>
            <a:r>
              <a:rPr kumimoji="1" lang="zh-CN" altLang="en-US" dirty="0">
                <a:solidFill>
                  <a:srgbClr val="FF0000"/>
                </a:solidFill>
              </a:rPr>
              <a:t>字段</a:t>
            </a:r>
            <a:r>
              <a:rPr kumimoji="1" lang="zh-CN" altLang="en-US" dirty="0"/>
              <a:t>为</a:t>
            </a:r>
            <a:r>
              <a:rPr kumimoji="1" lang="en-US" altLang="zh-CN" dirty="0"/>
              <a:t>0:</a:t>
            </a:r>
            <a:r>
              <a:rPr kumimoji="1" lang="zh-CN" altLang="en-US" dirty="0"/>
              <a:t> 该指令不是移位指令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pic>
        <p:nvPicPr>
          <p:cNvPr id="8" name="图片 7" descr="图示&#10;&#10;描述已自动生成">
            <a:extLst>
              <a:ext uri="{FF2B5EF4-FFF2-40B4-BE49-F238E27FC236}">
                <a16:creationId xmlns:a16="http://schemas.microsoft.com/office/drawing/2014/main" id="{74D0B640-78A2-ED07-3F17-9EFA45109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732" y="1024716"/>
            <a:ext cx="5521530" cy="352865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C0D5C02-500F-FA65-FD9B-83B7A3B02C7F}"/>
              </a:ext>
            </a:extLst>
          </p:cNvPr>
          <p:cNvSpPr txBox="1"/>
          <p:nvPr/>
        </p:nvSpPr>
        <p:spPr>
          <a:xfrm>
            <a:off x="481080" y="4815088"/>
            <a:ext cx="3538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lui</a:t>
            </a:r>
            <a:r>
              <a:rPr kumimoji="1" lang="zh-CN" altLang="en-US" dirty="0"/>
              <a:t>指令涉及移位操作，但</a:t>
            </a:r>
            <a:r>
              <a:rPr kumimoji="1" lang="en-US" altLang="zh-CN" dirty="0"/>
              <a:t>shift</a:t>
            </a:r>
            <a:r>
              <a:rPr kumimoji="1" lang="zh-CN" altLang="en-US" dirty="0"/>
              <a:t>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0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7819FBC-4A2C-EE29-0318-426EF8759D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83" y="2640632"/>
            <a:ext cx="4508500" cy="20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5BC9E79-A138-CF49-34A2-4416188443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83" y="2843832"/>
            <a:ext cx="1943100" cy="2667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3D75EF5-9CCD-0BDB-0F9C-BF9057D241AD}"/>
              </a:ext>
            </a:extLst>
          </p:cNvPr>
          <p:cNvSpPr txBox="1"/>
          <p:nvPr/>
        </p:nvSpPr>
        <p:spPr>
          <a:xfrm>
            <a:off x="542259" y="2257631"/>
            <a:ext cx="3826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i="1" u="sng" dirty="0" err="1"/>
              <a:t>lui</a:t>
            </a:r>
            <a:r>
              <a:rPr kumimoji="1" lang="en-US" altLang="zh-CN" i="1" u="sng" dirty="0"/>
              <a:t> </a:t>
            </a:r>
            <a:r>
              <a:rPr kumimoji="1" lang="en-US" altLang="zh-CN" i="1" u="sng" dirty="0" err="1"/>
              <a:t>rd</a:t>
            </a:r>
            <a:r>
              <a:rPr kumimoji="1" lang="en-US" altLang="zh-CN" i="1" u="sng" dirty="0"/>
              <a:t> </a:t>
            </a:r>
            <a:r>
              <a:rPr kumimoji="1" lang="en-US" altLang="zh-CN" i="1" u="sng" dirty="0" err="1"/>
              <a:t>imm</a:t>
            </a:r>
            <a:r>
              <a:rPr kumimoji="1" lang="en-US" altLang="zh-CN" i="1" u="sng" dirty="0"/>
              <a:t> </a:t>
            </a:r>
            <a:r>
              <a:rPr kumimoji="1" lang="zh-CN" altLang="en-US" i="1" u="sng" dirty="0"/>
              <a:t>将</a:t>
            </a:r>
            <a:r>
              <a:rPr kumimoji="1" lang="en-US" altLang="zh-CN" i="1" u="sng" dirty="0" err="1"/>
              <a:t>imm</a:t>
            </a:r>
            <a:r>
              <a:rPr kumimoji="1" lang="zh-CN" altLang="en-US" i="1" u="sng" dirty="0"/>
              <a:t>左移</a:t>
            </a:r>
            <a:r>
              <a:rPr kumimoji="1" lang="en-US" altLang="zh-CN" i="1" u="sng" dirty="0"/>
              <a:t>12</a:t>
            </a:r>
            <a:r>
              <a:rPr kumimoji="1" lang="zh-CN" altLang="en-US" i="1" u="sng" dirty="0"/>
              <a:t>位后存入</a:t>
            </a:r>
            <a:r>
              <a:rPr kumimoji="1" lang="en-US" altLang="zh-CN" i="1" u="sng" dirty="0" err="1"/>
              <a:t>rd</a:t>
            </a:r>
            <a:endParaRPr kumimoji="1" lang="zh-CN" altLang="en-US" i="1" u="sng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D204B12-AD14-2D4E-BE3A-27227AD2268E}"/>
              </a:ext>
            </a:extLst>
          </p:cNvPr>
          <p:cNvSpPr txBox="1"/>
          <p:nvPr/>
        </p:nvSpPr>
        <p:spPr>
          <a:xfrm>
            <a:off x="5080337" y="442185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在立即数模块进行</a:t>
            </a:r>
          </a:p>
        </p:txBody>
      </p:sp>
      <p:cxnSp>
        <p:nvCxnSpPr>
          <p:cNvPr id="26" name="肘形连接符 25">
            <a:extLst>
              <a:ext uri="{FF2B5EF4-FFF2-40B4-BE49-F238E27FC236}">
                <a16:creationId xmlns:a16="http://schemas.microsoft.com/office/drawing/2014/main" id="{9189FD7B-BEE8-8287-0A74-B6E94F9842AC}"/>
              </a:ext>
            </a:extLst>
          </p:cNvPr>
          <p:cNvCxnSpPr/>
          <p:nvPr/>
        </p:nvCxnSpPr>
        <p:spPr>
          <a:xfrm>
            <a:off x="2906233" y="2977182"/>
            <a:ext cx="4791739" cy="1260031"/>
          </a:xfrm>
          <a:prstGeom prst="bentConnector3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D8D5153C-84E0-39D5-08C6-2F13F8BD1031}"/>
              </a:ext>
            </a:extLst>
          </p:cNvPr>
          <p:cNvSpPr txBox="1"/>
          <p:nvPr/>
        </p:nvSpPr>
        <p:spPr>
          <a:xfrm>
            <a:off x="8396497" y="496872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一般的位移指令</a:t>
            </a:r>
          </a:p>
        </p:txBody>
      </p: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266B097A-E629-B23A-25D4-BA7C77A952CC}"/>
              </a:ext>
            </a:extLst>
          </p:cNvPr>
          <p:cNvCxnSpPr>
            <a:cxnSpLocks/>
          </p:cNvCxnSpPr>
          <p:nvPr/>
        </p:nvCxnSpPr>
        <p:spPr>
          <a:xfrm flipH="1" flipV="1">
            <a:off x="9211339" y="3255295"/>
            <a:ext cx="74428" cy="1680651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278BBF97-E6B7-FE33-2E24-5AD9A0E770A2}"/>
              </a:ext>
            </a:extLst>
          </p:cNvPr>
          <p:cNvSpPr txBox="1"/>
          <p:nvPr/>
        </p:nvSpPr>
        <p:spPr>
          <a:xfrm>
            <a:off x="421403" y="1248909"/>
            <a:ext cx="3377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Q4: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 err="1">
                <a:solidFill>
                  <a:srgbClr val="FF0000"/>
                </a:solidFill>
              </a:rPr>
              <a:t>lui</a:t>
            </a:r>
            <a:r>
              <a:rPr kumimoji="1" lang="zh-CN" altLang="en-US" dirty="0">
                <a:solidFill>
                  <a:srgbClr val="FF0000"/>
                </a:solidFill>
              </a:rPr>
              <a:t>的</a:t>
            </a:r>
            <a:r>
              <a:rPr kumimoji="1" lang="en-US" altLang="zh-CN" dirty="0">
                <a:solidFill>
                  <a:srgbClr val="FF0000"/>
                </a:solidFill>
              </a:rPr>
              <a:t>shift</a:t>
            </a:r>
            <a:r>
              <a:rPr kumimoji="1" lang="zh-CN" altLang="en-US" dirty="0">
                <a:solidFill>
                  <a:srgbClr val="FF0000"/>
                </a:solidFill>
              </a:rPr>
              <a:t>字段是</a:t>
            </a:r>
            <a:r>
              <a:rPr kumimoji="1" lang="en-US" altLang="zh-CN" dirty="0">
                <a:solidFill>
                  <a:srgbClr val="FF0000"/>
                </a:solidFill>
              </a:rPr>
              <a:t>1</a:t>
            </a:r>
            <a:r>
              <a:rPr kumimoji="1" lang="zh-CN" altLang="en-US" dirty="0">
                <a:solidFill>
                  <a:srgbClr val="FF0000"/>
                </a:solidFill>
              </a:rPr>
              <a:t>还是</a:t>
            </a:r>
            <a:r>
              <a:rPr kumimoji="1" lang="en-US" altLang="zh-CN" dirty="0">
                <a:solidFill>
                  <a:srgbClr val="FF0000"/>
                </a:solidFill>
              </a:rPr>
              <a:t>0</a:t>
            </a:r>
            <a:r>
              <a:rPr kumimoji="1" lang="zh-CN" altLang="en-US" dirty="0">
                <a:solidFill>
                  <a:srgbClr val="FF0000"/>
                </a:solidFill>
              </a:rPr>
              <a:t>呢？</a:t>
            </a:r>
          </a:p>
        </p:txBody>
      </p:sp>
    </p:spTree>
    <p:extLst>
      <p:ext uri="{BB962C8B-B14F-4D97-AF65-F5344CB8AC3E}">
        <p14:creationId xmlns:p14="http://schemas.microsoft.com/office/powerpoint/2010/main" val="893386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4. </a:t>
            </a:r>
            <a:r>
              <a:rPr lang="zh-CN" altLang="en-US" dirty="0"/>
              <a:t>从</a:t>
            </a:r>
            <a:r>
              <a:rPr lang="en" altLang="zh-CN" dirty="0"/>
              <a:t>pc</a:t>
            </a:r>
            <a:r>
              <a:rPr lang="zh-CN" altLang="en-US" dirty="0"/>
              <a:t>到</a:t>
            </a:r>
            <a:r>
              <a:rPr lang="en" altLang="zh-CN" dirty="0"/>
              <a:t>addra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78BBF97-E6B7-FE33-2E24-5AD9A0E770A2}"/>
              </a:ext>
            </a:extLst>
          </p:cNvPr>
          <p:cNvSpPr txBox="1"/>
          <p:nvPr/>
        </p:nvSpPr>
        <p:spPr>
          <a:xfrm>
            <a:off x="421403" y="1163849"/>
            <a:ext cx="445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Q5:</a:t>
            </a:r>
            <a:r>
              <a:rPr kumimoji="1" lang="zh-CN" altLang="en-US" dirty="0">
                <a:solidFill>
                  <a:srgbClr val="FF0000"/>
                </a:solidFill>
              </a:rPr>
              <a:t> 如何从</a:t>
            </a:r>
            <a:r>
              <a:rPr kumimoji="1" lang="en-US" altLang="zh-CN" dirty="0">
                <a:solidFill>
                  <a:srgbClr val="FF0000"/>
                </a:solidFill>
              </a:rPr>
              <a:t>32</a:t>
            </a:r>
            <a:r>
              <a:rPr kumimoji="1" lang="zh-CN" altLang="en-US" dirty="0">
                <a:solidFill>
                  <a:srgbClr val="FF0000"/>
                </a:solidFill>
              </a:rPr>
              <a:t>位的</a:t>
            </a:r>
            <a:r>
              <a:rPr kumimoji="1" lang="en-US" altLang="zh-CN" dirty="0">
                <a:solidFill>
                  <a:srgbClr val="FF0000"/>
                </a:solidFill>
              </a:rPr>
              <a:t>PC</a:t>
            </a:r>
            <a:r>
              <a:rPr kumimoji="1" lang="zh-CN" altLang="en-US" dirty="0">
                <a:solidFill>
                  <a:srgbClr val="FF0000"/>
                </a:solidFill>
              </a:rPr>
              <a:t>得到</a:t>
            </a:r>
            <a:r>
              <a:rPr kumimoji="1" lang="en-US" altLang="zh-CN" dirty="0">
                <a:solidFill>
                  <a:srgbClr val="FF0000"/>
                </a:solidFill>
              </a:rPr>
              <a:t>6</a:t>
            </a:r>
            <a:r>
              <a:rPr kumimoji="1" lang="zh-CN" altLang="en-US" dirty="0">
                <a:solidFill>
                  <a:srgbClr val="FF0000"/>
                </a:solidFill>
              </a:rPr>
              <a:t>位的</a:t>
            </a:r>
            <a:r>
              <a:rPr kumimoji="1" lang="en-US" altLang="zh-CN" dirty="0">
                <a:solidFill>
                  <a:srgbClr val="FF0000"/>
                </a:solidFill>
              </a:rPr>
              <a:t>addra</a:t>
            </a:r>
            <a:r>
              <a:rPr kumimoji="1" lang="zh-CN" altLang="en-US" dirty="0">
                <a:solidFill>
                  <a:srgbClr val="FF0000"/>
                </a:solidFill>
              </a:rPr>
              <a:t>呢？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8475F47-6111-BBB9-5D8F-86BF62B8F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003" y="1910193"/>
            <a:ext cx="8658975" cy="59848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7839450-E3AB-A331-12D8-DEABA1EB3762}"/>
              </a:ext>
            </a:extLst>
          </p:cNvPr>
          <p:cNvSpPr txBox="1"/>
          <p:nvPr/>
        </p:nvSpPr>
        <p:spPr>
          <a:xfrm>
            <a:off x="512723" y="2816131"/>
            <a:ext cx="6186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以下几种写法在板级验证的时候都能得到“正确”的效果：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26FF66D-A547-2D83-8D4C-5549FE2CFECE}"/>
              </a:ext>
            </a:extLst>
          </p:cNvPr>
          <p:cNvSpPr txBox="1"/>
          <p:nvPr/>
        </p:nvSpPr>
        <p:spPr>
          <a:xfrm>
            <a:off x="1257003" y="3429000"/>
            <a:ext cx="2076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dirty="0"/>
              <a:t>addra</a:t>
            </a:r>
            <a:r>
              <a:rPr kumimoji="1" lang="zh-CN" altLang="en-US" dirty="0"/>
              <a:t>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pc[7:2]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603E2B1-6EDA-A4B1-2AC4-6EC1737323AA}"/>
              </a:ext>
            </a:extLst>
          </p:cNvPr>
          <p:cNvSpPr txBox="1"/>
          <p:nvPr/>
        </p:nvSpPr>
        <p:spPr>
          <a:xfrm>
            <a:off x="4876469" y="3429000"/>
            <a:ext cx="19864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 addra = pc[8:3]</a:t>
            </a:r>
          </a:p>
          <a:p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59FFAEA-7F9C-24E3-4BCE-EB244E704499}"/>
              </a:ext>
            </a:extLst>
          </p:cNvPr>
          <p:cNvSpPr txBox="1"/>
          <p:nvPr/>
        </p:nvSpPr>
        <p:spPr>
          <a:xfrm>
            <a:off x="8940284" y="3428999"/>
            <a:ext cx="19864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3. addra = pc[9:3]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23" name="iconfont-11899-5651358">
            <a:extLst>
              <a:ext uri="{FF2B5EF4-FFF2-40B4-BE49-F238E27FC236}">
                <a16:creationId xmlns:a16="http://schemas.microsoft.com/office/drawing/2014/main" id="{31D7CC08-31A6-2B5F-89F9-E5A1C44ED55D}"/>
              </a:ext>
            </a:extLst>
          </p:cNvPr>
          <p:cNvSpPr/>
          <p:nvPr/>
        </p:nvSpPr>
        <p:spPr>
          <a:xfrm>
            <a:off x="5586490" y="4713918"/>
            <a:ext cx="609685" cy="609563"/>
          </a:xfrm>
          <a:custGeom>
            <a:avLst/>
            <a:gdLst>
              <a:gd name="T0" fmla="*/ 6034 w 10378"/>
              <a:gd name="T1" fmla="*/ 5117 h 10377"/>
              <a:gd name="T2" fmla="*/ 7180 w 10378"/>
              <a:gd name="T3" fmla="*/ 3970 h 10377"/>
              <a:gd name="T4" fmla="*/ 7180 w 10378"/>
              <a:gd name="T5" fmla="*/ 3052 h 10377"/>
              <a:gd name="T6" fmla="*/ 6263 w 10378"/>
              <a:gd name="T7" fmla="*/ 3052 h 10377"/>
              <a:gd name="T8" fmla="*/ 5117 w 10378"/>
              <a:gd name="T9" fmla="*/ 4198 h 10377"/>
              <a:gd name="T10" fmla="*/ 3970 w 10378"/>
              <a:gd name="T11" fmla="*/ 3052 h 10377"/>
              <a:gd name="T12" fmla="*/ 3053 w 10378"/>
              <a:gd name="T13" fmla="*/ 3052 h 10377"/>
              <a:gd name="T14" fmla="*/ 3053 w 10378"/>
              <a:gd name="T15" fmla="*/ 3969 h 10377"/>
              <a:gd name="T16" fmla="*/ 4199 w 10378"/>
              <a:gd name="T17" fmla="*/ 5117 h 10377"/>
              <a:gd name="T18" fmla="*/ 3053 w 10378"/>
              <a:gd name="T19" fmla="*/ 6263 h 10377"/>
              <a:gd name="T20" fmla="*/ 3053 w 10378"/>
              <a:gd name="T21" fmla="*/ 7181 h 10377"/>
              <a:gd name="T22" fmla="*/ 3970 w 10378"/>
              <a:gd name="T23" fmla="*/ 7181 h 10377"/>
              <a:gd name="T24" fmla="*/ 5118 w 10378"/>
              <a:gd name="T25" fmla="*/ 6034 h 10377"/>
              <a:gd name="T26" fmla="*/ 6264 w 10378"/>
              <a:gd name="T27" fmla="*/ 7181 h 10377"/>
              <a:gd name="T28" fmla="*/ 7182 w 10378"/>
              <a:gd name="T29" fmla="*/ 7181 h 10377"/>
              <a:gd name="T30" fmla="*/ 7182 w 10378"/>
              <a:gd name="T31" fmla="*/ 6263 h 10377"/>
              <a:gd name="T32" fmla="*/ 6034 w 10378"/>
              <a:gd name="T33" fmla="*/ 5117 h 10377"/>
              <a:gd name="T34" fmla="*/ 5189 w 10378"/>
              <a:gd name="T35" fmla="*/ 10377 h 10377"/>
              <a:gd name="T36" fmla="*/ 0 w 10378"/>
              <a:gd name="T37" fmla="*/ 5188 h 10377"/>
              <a:gd name="T38" fmla="*/ 5189 w 10378"/>
              <a:gd name="T39" fmla="*/ 0 h 10377"/>
              <a:gd name="T40" fmla="*/ 10378 w 10378"/>
              <a:gd name="T41" fmla="*/ 5188 h 10377"/>
              <a:gd name="T42" fmla="*/ 5189 w 10378"/>
              <a:gd name="T43" fmla="*/ 10377 h 10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378" h="10377">
                <a:moveTo>
                  <a:pt x="6034" y="5117"/>
                </a:moveTo>
                <a:lnTo>
                  <a:pt x="7180" y="3970"/>
                </a:lnTo>
                <a:cubicBezTo>
                  <a:pt x="7434" y="3716"/>
                  <a:pt x="7433" y="3306"/>
                  <a:pt x="7180" y="3052"/>
                </a:cubicBezTo>
                <a:cubicBezTo>
                  <a:pt x="6927" y="2798"/>
                  <a:pt x="6517" y="2798"/>
                  <a:pt x="6263" y="3052"/>
                </a:cubicBezTo>
                <a:lnTo>
                  <a:pt x="5117" y="4198"/>
                </a:lnTo>
                <a:lnTo>
                  <a:pt x="3970" y="3052"/>
                </a:lnTo>
                <a:cubicBezTo>
                  <a:pt x="3717" y="2798"/>
                  <a:pt x="3307" y="2798"/>
                  <a:pt x="3053" y="3052"/>
                </a:cubicBezTo>
                <a:cubicBezTo>
                  <a:pt x="2799" y="3306"/>
                  <a:pt x="2799" y="3716"/>
                  <a:pt x="3053" y="3969"/>
                </a:cubicBezTo>
                <a:lnTo>
                  <a:pt x="4199" y="5117"/>
                </a:lnTo>
                <a:lnTo>
                  <a:pt x="3053" y="6263"/>
                </a:lnTo>
                <a:cubicBezTo>
                  <a:pt x="2799" y="6517"/>
                  <a:pt x="2799" y="6927"/>
                  <a:pt x="3053" y="7181"/>
                </a:cubicBezTo>
                <a:cubicBezTo>
                  <a:pt x="3307" y="7434"/>
                  <a:pt x="3717" y="7434"/>
                  <a:pt x="3970" y="7181"/>
                </a:cubicBezTo>
                <a:lnTo>
                  <a:pt x="5118" y="6034"/>
                </a:lnTo>
                <a:lnTo>
                  <a:pt x="6264" y="7181"/>
                </a:lnTo>
                <a:cubicBezTo>
                  <a:pt x="6518" y="7434"/>
                  <a:pt x="6928" y="7434"/>
                  <a:pt x="7182" y="7181"/>
                </a:cubicBezTo>
                <a:cubicBezTo>
                  <a:pt x="7435" y="6927"/>
                  <a:pt x="7435" y="6517"/>
                  <a:pt x="7182" y="6263"/>
                </a:cubicBezTo>
                <a:lnTo>
                  <a:pt x="6034" y="5117"/>
                </a:lnTo>
                <a:close/>
                <a:moveTo>
                  <a:pt x="5189" y="10377"/>
                </a:moveTo>
                <a:cubicBezTo>
                  <a:pt x="2324" y="10377"/>
                  <a:pt x="0" y="8054"/>
                  <a:pt x="0" y="5188"/>
                </a:cubicBezTo>
                <a:cubicBezTo>
                  <a:pt x="0" y="2322"/>
                  <a:pt x="2324" y="0"/>
                  <a:pt x="5189" y="0"/>
                </a:cubicBezTo>
                <a:cubicBezTo>
                  <a:pt x="8054" y="0"/>
                  <a:pt x="10378" y="2322"/>
                  <a:pt x="10378" y="5188"/>
                </a:cubicBezTo>
                <a:cubicBezTo>
                  <a:pt x="10378" y="8054"/>
                  <a:pt x="8054" y="10377"/>
                  <a:pt x="5189" y="103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confont-11899-5651358">
            <a:extLst>
              <a:ext uri="{FF2B5EF4-FFF2-40B4-BE49-F238E27FC236}">
                <a16:creationId xmlns:a16="http://schemas.microsoft.com/office/drawing/2014/main" id="{BFDE1B2A-3C81-CAE4-13AA-0CB6B00E3950}"/>
              </a:ext>
            </a:extLst>
          </p:cNvPr>
          <p:cNvSpPr/>
          <p:nvPr/>
        </p:nvSpPr>
        <p:spPr>
          <a:xfrm>
            <a:off x="9768630" y="4713918"/>
            <a:ext cx="609685" cy="609563"/>
          </a:xfrm>
          <a:custGeom>
            <a:avLst/>
            <a:gdLst>
              <a:gd name="T0" fmla="*/ 6034 w 10378"/>
              <a:gd name="T1" fmla="*/ 5117 h 10377"/>
              <a:gd name="T2" fmla="*/ 7180 w 10378"/>
              <a:gd name="T3" fmla="*/ 3970 h 10377"/>
              <a:gd name="T4" fmla="*/ 7180 w 10378"/>
              <a:gd name="T5" fmla="*/ 3052 h 10377"/>
              <a:gd name="T6" fmla="*/ 6263 w 10378"/>
              <a:gd name="T7" fmla="*/ 3052 h 10377"/>
              <a:gd name="T8" fmla="*/ 5117 w 10378"/>
              <a:gd name="T9" fmla="*/ 4198 h 10377"/>
              <a:gd name="T10" fmla="*/ 3970 w 10378"/>
              <a:gd name="T11" fmla="*/ 3052 h 10377"/>
              <a:gd name="T12" fmla="*/ 3053 w 10378"/>
              <a:gd name="T13" fmla="*/ 3052 h 10377"/>
              <a:gd name="T14" fmla="*/ 3053 w 10378"/>
              <a:gd name="T15" fmla="*/ 3969 h 10377"/>
              <a:gd name="T16" fmla="*/ 4199 w 10378"/>
              <a:gd name="T17" fmla="*/ 5117 h 10377"/>
              <a:gd name="T18" fmla="*/ 3053 w 10378"/>
              <a:gd name="T19" fmla="*/ 6263 h 10377"/>
              <a:gd name="T20" fmla="*/ 3053 w 10378"/>
              <a:gd name="T21" fmla="*/ 7181 h 10377"/>
              <a:gd name="T22" fmla="*/ 3970 w 10378"/>
              <a:gd name="T23" fmla="*/ 7181 h 10377"/>
              <a:gd name="T24" fmla="*/ 5118 w 10378"/>
              <a:gd name="T25" fmla="*/ 6034 h 10377"/>
              <a:gd name="T26" fmla="*/ 6264 w 10378"/>
              <a:gd name="T27" fmla="*/ 7181 h 10377"/>
              <a:gd name="T28" fmla="*/ 7182 w 10378"/>
              <a:gd name="T29" fmla="*/ 7181 h 10377"/>
              <a:gd name="T30" fmla="*/ 7182 w 10378"/>
              <a:gd name="T31" fmla="*/ 6263 h 10377"/>
              <a:gd name="T32" fmla="*/ 6034 w 10378"/>
              <a:gd name="T33" fmla="*/ 5117 h 10377"/>
              <a:gd name="T34" fmla="*/ 5189 w 10378"/>
              <a:gd name="T35" fmla="*/ 10377 h 10377"/>
              <a:gd name="T36" fmla="*/ 0 w 10378"/>
              <a:gd name="T37" fmla="*/ 5188 h 10377"/>
              <a:gd name="T38" fmla="*/ 5189 w 10378"/>
              <a:gd name="T39" fmla="*/ 0 h 10377"/>
              <a:gd name="T40" fmla="*/ 10378 w 10378"/>
              <a:gd name="T41" fmla="*/ 5188 h 10377"/>
              <a:gd name="T42" fmla="*/ 5189 w 10378"/>
              <a:gd name="T43" fmla="*/ 10377 h 10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378" h="10377">
                <a:moveTo>
                  <a:pt x="6034" y="5117"/>
                </a:moveTo>
                <a:lnTo>
                  <a:pt x="7180" y="3970"/>
                </a:lnTo>
                <a:cubicBezTo>
                  <a:pt x="7434" y="3716"/>
                  <a:pt x="7433" y="3306"/>
                  <a:pt x="7180" y="3052"/>
                </a:cubicBezTo>
                <a:cubicBezTo>
                  <a:pt x="6927" y="2798"/>
                  <a:pt x="6517" y="2798"/>
                  <a:pt x="6263" y="3052"/>
                </a:cubicBezTo>
                <a:lnTo>
                  <a:pt x="5117" y="4198"/>
                </a:lnTo>
                <a:lnTo>
                  <a:pt x="3970" y="3052"/>
                </a:lnTo>
                <a:cubicBezTo>
                  <a:pt x="3717" y="2798"/>
                  <a:pt x="3307" y="2798"/>
                  <a:pt x="3053" y="3052"/>
                </a:cubicBezTo>
                <a:cubicBezTo>
                  <a:pt x="2799" y="3306"/>
                  <a:pt x="2799" y="3716"/>
                  <a:pt x="3053" y="3969"/>
                </a:cubicBezTo>
                <a:lnTo>
                  <a:pt x="4199" y="5117"/>
                </a:lnTo>
                <a:lnTo>
                  <a:pt x="3053" y="6263"/>
                </a:lnTo>
                <a:cubicBezTo>
                  <a:pt x="2799" y="6517"/>
                  <a:pt x="2799" y="6927"/>
                  <a:pt x="3053" y="7181"/>
                </a:cubicBezTo>
                <a:cubicBezTo>
                  <a:pt x="3307" y="7434"/>
                  <a:pt x="3717" y="7434"/>
                  <a:pt x="3970" y="7181"/>
                </a:cubicBezTo>
                <a:lnTo>
                  <a:pt x="5118" y="6034"/>
                </a:lnTo>
                <a:lnTo>
                  <a:pt x="6264" y="7181"/>
                </a:lnTo>
                <a:cubicBezTo>
                  <a:pt x="6518" y="7434"/>
                  <a:pt x="6928" y="7434"/>
                  <a:pt x="7182" y="7181"/>
                </a:cubicBezTo>
                <a:cubicBezTo>
                  <a:pt x="7435" y="6927"/>
                  <a:pt x="7435" y="6517"/>
                  <a:pt x="7182" y="6263"/>
                </a:cubicBezTo>
                <a:lnTo>
                  <a:pt x="6034" y="5117"/>
                </a:lnTo>
                <a:close/>
                <a:moveTo>
                  <a:pt x="5189" y="10377"/>
                </a:moveTo>
                <a:cubicBezTo>
                  <a:pt x="2324" y="10377"/>
                  <a:pt x="0" y="8054"/>
                  <a:pt x="0" y="5188"/>
                </a:cubicBezTo>
                <a:cubicBezTo>
                  <a:pt x="0" y="2322"/>
                  <a:pt x="2324" y="0"/>
                  <a:pt x="5189" y="0"/>
                </a:cubicBezTo>
                <a:cubicBezTo>
                  <a:pt x="8054" y="0"/>
                  <a:pt x="10378" y="2322"/>
                  <a:pt x="10378" y="5188"/>
                </a:cubicBezTo>
                <a:cubicBezTo>
                  <a:pt x="10378" y="8054"/>
                  <a:pt x="8054" y="10377"/>
                  <a:pt x="5189" y="103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confont-11899-5651560">
            <a:extLst>
              <a:ext uri="{FF2B5EF4-FFF2-40B4-BE49-F238E27FC236}">
                <a16:creationId xmlns:a16="http://schemas.microsoft.com/office/drawing/2014/main" id="{A8EC2417-B91E-DD3E-2E3B-1D393FE98B06}"/>
              </a:ext>
            </a:extLst>
          </p:cNvPr>
          <p:cNvSpPr>
            <a:spLocks noChangeAspect="1"/>
          </p:cNvSpPr>
          <p:nvPr/>
        </p:nvSpPr>
        <p:spPr>
          <a:xfrm>
            <a:off x="1979531" y="4727143"/>
            <a:ext cx="609685" cy="609685"/>
          </a:xfrm>
          <a:custGeom>
            <a:avLst/>
            <a:gdLst>
              <a:gd name="T0" fmla="*/ 4510 w 10378"/>
              <a:gd name="T1" fmla="*/ 5695 h 10377"/>
              <a:gd name="T2" fmla="*/ 3593 w 10378"/>
              <a:gd name="T3" fmla="*/ 4778 h 10377"/>
              <a:gd name="T4" fmla="*/ 2676 w 10378"/>
              <a:gd name="T5" fmla="*/ 4778 h 10377"/>
              <a:gd name="T6" fmla="*/ 2676 w 10378"/>
              <a:gd name="T7" fmla="*/ 5695 h 10377"/>
              <a:gd name="T8" fmla="*/ 3594 w 10378"/>
              <a:gd name="T9" fmla="*/ 6613 h 10377"/>
              <a:gd name="T10" fmla="*/ 4053 w 10378"/>
              <a:gd name="T11" fmla="*/ 7072 h 10377"/>
              <a:gd name="T12" fmla="*/ 4970 w 10378"/>
              <a:gd name="T13" fmla="*/ 7072 h 10377"/>
              <a:gd name="T14" fmla="*/ 7722 w 10378"/>
              <a:gd name="T15" fmla="*/ 4320 h 10377"/>
              <a:gd name="T16" fmla="*/ 7722 w 10378"/>
              <a:gd name="T17" fmla="*/ 3403 h 10377"/>
              <a:gd name="T18" fmla="*/ 6804 w 10378"/>
              <a:gd name="T19" fmla="*/ 3403 h 10377"/>
              <a:gd name="T20" fmla="*/ 4510 w 10378"/>
              <a:gd name="T21" fmla="*/ 5695 h 10377"/>
              <a:gd name="T22" fmla="*/ 5189 w 10378"/>
              <a:gd name="T23" fmla="*/ 10377 h 10377"/>
              <a:gd name="T24" fmla="*/ 0 w 10378"/>
              <a:gd name="T25" fmla="*/ 5188 h 10377"/>
              <a:gd name="T26" fmla="*/ 5189 w 10378"/>
              <a:gd name="T27" fmla="*/ 0 h 10377"/>
              <a:gd name="T28" fmla="*/ 10378 w 10378"/>
              <a:gd name="T29" fmla="*/ 5188 h 10377"/>
              <a:gd name="T30" fmla="*/ 5189 w 10378"/>
              <a:gd name="T31" fmla="*/ 10377 h 10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378" h="10377">
                <a:moveTo>
                  <a:pt x="4510" y="5695"/>
                </a:moveTo>
                <a:lnTo>
                  <a:pt x="3593" y="4778"/>
                </a:lnTo>
                <a:cubicBezTo>
                  <a:pt x="3339" y="4526"/>
                  <a:pt x="2929" y="4526"/>
                  <a:pt x="2676" y="4778"/>
                </a:cubicBezTo>
                <a:cubicBezTo>
                  <a:pt x="2423" y="5032"/>
                  <a:pt x="2423" y="5442"/>
                  <a:pt x="2676" y="5695"/>
                </a:cubicBezTo>
                <a:lnTo>
                  <a:pt x="3594" y="6613"/>
                </a:lnTo>
                <a:lnTo>
                  <a:pt x="4053" y="7072"/>
                </a:lnTo>
                <a:cubicBezTo>
                  <a:pt x="4307" y="7326"/>
                  <a:pt x="4717" y="7326"/>
                  <a:pt x="4970" y="7072"/>
                </a:cubicBezTo>
                <a:lnTo>
                  <a:pt x="7722" y="4320"/>
                </a:lnTo>
                <a:cubicBezTo>
                  <a:pt x="7975" y="4067"/>
                  <a:pt x="7975" y="3657"/>
                  <a:pt x="7722" y="3403"/>
                </a:cubicBezTo>
                <a:cubicBezTo>
                  <a:pt x="7468" y="3149"/>
                  <a:pt x="7058" y="3149"/>
                  <a:pt x="6804" y="3403"/>
                </a:cubicBezTo>
                <a:lnTo>
                  <a:pt x="4510" y="5695"/>
                </a:lnTo>
                <a:close/>
                <a:moveTo>
                  <a:pt x="5189" y="10377"/>
                </a:moveTo>
                <a:cubicBezTo>
                  <a:pt x="2324" y="10377"/>
                  <a:pt x="0" y="8054"/>
                  <a:pt x="0" y="5188"/>
                </a:cubicBezTo>
                <a:cubicBezTo>
                  <a:pt x="0" y="2322"/>
                  <a:pt x="2324" y="0"/>
                  <a:pt x="5189" y="0"/>
                </a:cubicBezTo>
                <a:cubicBezTo>
                  <a:pt x="8054" y="0"/>
                  <a:pt x="10378" y="2323"/>
                  <a:pt x="10378" y="5188"/>
                </a:cubicBezTo>
                <a:cubicBezTo>
                  <a:pt x="10378" y="8053"/>
                  <a:pt x="8054" y="10377"/>
                  <a:pt x="5189" y="103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127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75DB50D-FE0A-1169-56E1-2F7ECDF83B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5. </a:t>
            </a:r>
            <a:r>
              <a:rPr kumimoji="1" lang="zh-CN" altLang="en-US" dirty="0"/>
              <a:t>电路板上的指令无法正确显示</a:t>
            </a:r>
            <a:r>
              <a:rPr kumimoji="1" lang="en-US" altLang="zh-CN" dirty="0"/>
              <a:t>/</a:t>
            </a:r>
            <a:r>
              <a:rPr kumimoji="1" lang="zh-CN" altLang="en-US" dirty="0"/>
              <a:t>刷新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1B2C09-92C2-4F57-7035-A3A945BD21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3C2CEA-0E8D-67EE-EDEF-B6DF2FE4FA7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AA1D07-F4FF-505E-7D50-17D7ABD0E592}"/>
              </a:ext>
            </a:extLst>
          </p:cNvPr>
          <p:cNvSpPr txBox="1"/>
          <p:nvPr/>
        </p:nvSpPr>
        <p:spPr>
          <a:xfrm>
            <a:off x="531628" y="1850065"/>
            <a:ext cx="3352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 PC = PC + 4</a:t>
            </a:r>
            <a:r>
              <a:rPr kumimoji="1" lang="zh-CN" altLang="en-US" dirty="0"/>
              <a:t>是否正确实现？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D00C88-BD5B-4930-1C26-21B102B88690}"/>
              </a:ext>
            </a:extLst>
          </p:cNvPr>
          <p:cNvSpPr txBox="1"/>
          <p:nvPr/>
        </p:nvSpPr>
        <p:spPr>
          <a:xfrm>
            <a:off x="4470400" y="1845722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Clock</a:t>
            </a:r>
            <a:r>
              <a:rPr kumimoji="1" lang="zh-CN" altLang="en-US" dirty="0"/>
              <a:t>是否过短？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8CEF60B-49C9-DFA9-BDD0-CEA88E97F3F9}"/>
              </a:ext>
            </a:extLst>
          </p:cNvPr>
          <p:cNvSpPr txBox="1"/>
          <p:nvPr/>
        </p:nvSpPr>
        <p:spPr>
          <a:xfrm>
            <a:off x="7783510" y="1831518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Inst</a:t>
            </a:r>
            <a:r>
              <a:rPr kumimoji="1" lang="zh-CN" altLang="en-US" dirty="0"/>
              <a:t>是否已经读取？</a:t>
            </a:r>
          </a:p>
        </p:txBody>
      </p:sp>
      <p:pic>
        <p:nvPicPr>
          <p:cNvPr id="10" name="图片 9" descr="文本, 信件&#10;&#10;描述已自动生成">
            <a:extLst>
              <a:ext uri="{FF2B5EF4-FFF2-40B4-BE49-F238E27FC236}">
                <a16:creationId xmlns:a16="http://schemas.microsoft.com/office/drawing/2014/main" id="{DB275012-3002-263B-99E4-A625E060D5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828" y="2640123"/>
            <a:ext cx="2501161" cy="2355932"/>
          </a:xfrm>
          <a:prstGeom prst="rect">
            <a:avLst/>
          </a:prstGeom>
        </p:spPr>
      </p:pic>
      <p:pic>
        <p:nvPicPr>
          <p:cNvPr id="12" name="图片 11" descr="文本&#10;&#10;描述已自动生成">
            <a:extLst>
              <a:ext uri="{FF2B5EF4-FFF2-40B4-BE49-F238E27FC236}">
                <a16:creationId xmlns:a16="http://schemas.microsoft.com/office/drawing/2014/main" id="{B5940034-8C48-510A-CD61-C62FCFD576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621" y="2877731"/>
            <a:ext cx="3015666" cy="1609200"/>
          </a:xfrm>
          <a:prstGeom prst="rect">
            <a:avLst/>
          </a:prstGeom>
        </p:spPr>
      </p:pic>
      <p:pic>
        <p:nvPicPr>
          <p:cNvPr id="16" name="图片 15" descr="文本, 信件&#10;&#10;描述已自动生成">
            <a:extLst>
              <a:ext uri="{FF2B5EF4-FFF2-40B4-BE49-F238E27FC236}">
                <a16:creationId xmlns:a16="http://schemas.microsoft.com/office/drawing/2014/main" id="{186AA75B-1928-9D7E-24BB-504301E670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3510" y="2877731"/>
            <a:ext cx="4306786" cy="16129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819E4455-7355-C1FA-B334-AA2F77095FD5}"/>
              </a:ext>
            </a:extLst>
          </p:cNvPr>
          <p:cNvSpPr txBox="1"/>
          <p:nvPr/>
        </p:nvSpPr>
        <p:spPr>
          <a:xfrm>
            <a:off x="4221126" y="5730949"/>
            <a:ext cx="4237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然后再去检查电路板是不是有故障</a:t>
            </a:r>
            <a:r>
              <a:rPr kumimoji="1" lang="en-US" altLang="zh-CN" dirty="0"/>
              <a:t>…….</a:t>
            </a:r>
            <a:endParaRPr kumimoji="1" lang="zh-CN" altLang="en-US" dirty="0"/>
          </a:p>
        </p:txBody>
      </p:sp>
      <p:sp>
        <p:nvSpPr>
          <p:cNvPr id="18" name="iconfont-10517-5127309">
            <a:extLst>
              <a:ext uri="{FF2B5EF4-FFF2-40B4-BE49-F238E27FC236}">
                <a16:creationId xmlns:a16="http://schemas.microsoft.com/office/drawing/2014/main" id="{A35AFCDF-1911-C7CD-89CF-33B5A5D94B2B}"/>
              </a:ext>
            </a:extLst>
          </p:cNvPr>
          <p:cNvSpPr>
            <a:spLocks noChangeAspect="1"/>
          </p:cNvSpPr>
          <p:nvPr/>
        </p:nvSpPr>
        <p:spPr>
          <a:xfrm>
            <a:off x="3430790" y="5610772"/>
            <a:ext cx="609565" cy="609685"/>
          </a:xfrm>
          <a:custGeom>
            <a:avLst/>
            <a:gdLst>
              <a:gd name="connsiteX0" fmla="*/ 228557 w 507905"/>
              <a:gd name="connsiteY0" fmla="*/ 330208 h 508005"/>
              <a:gd name="connsiteX1" fmla="*/ 279348 w 507905"/>
              <a:gd name="connsiteY1" fmla="*/ 330208 h 508005"/>
              <a:gd name="connsiteX2" fmla="*/ 279348 w 507905"/>
              <a:gd name="connsiteY2" fmla="*/ 381028 h 508005"/>
              <a:gd name="connsiteX3" fmla="*/ 228557 w 507905"/>
              <a:gd name="connsiteY3" fmla="*/ 381028 h 508005"/>
              <a:gd name="connsiteX4" fmla="*/ 228557 w 507905"/>
              <a:gd name="connsiteY4" fmla="*/ 126976 h 508005"/>
              <a:gd name="connsiteX5" fmla="*/ 279348 w 507905"/>
              <a:gd name="connsiteY5" fmla="*/ 126976 h 508005"/>
              <a:gd name="connsiteX6" fmla="*/ 279348 w 507905"/>
              <a:gd name="connsiteY6" fmla="*/ 279388 h 508005"/>
              <a:gd name="connsiteX7" fmla="*/ 228557 w 507905"/>
              <a:gd name="connsiteY7" fmla="*/ 279388 h 508005"/>
              <a:gd name="connsiteX8" fmla="*/ 252762 w 507905"/>
              <a:gd name="connsiteY8" fmla="*/ 50772 h 508005"/>
              <a:gd name="connsiteX9" fmla="*/ 50762 w 507905"/>
              <a:gd name="connsiteY9" fmla="*/ 254003 h 508005"/>
              <a:gd name="connsiteX10" fmla="*/ 253953 w 507905"/>
              <a:gd name="connsiteY10" fmla="*/ 457233 h 508005"/>
              <a:gd name="connsiteX11" fmla="*/ 457143 w 507905"/>
              <a:gd name="connsiteY11" fmla="*/ 254003 h 508005"/>
              <a:gd name="connsiteX12" fmla="*/ 252762 w 507905"/>
              <a:gd name="connsiteY12" fmla="*/ 50772 h 508005"/>
              <a:gd name="connsiteX13" fmla="*/ 252762 w 507905"/>
              <a:gd name="connsiteY13" fmla="*/ 0 h 508005"/>
              <a:gd name="connsiteX14" fmla="*/ 507905 w 507905"/>
              <a:gd name="connsiteY14" fmla="*/ 254003 h 508005"/>
              <a:gd name="connsiteX15" fmla="*/ 253953 w 507905"/>
              <a:gd name="connsiteY15" fmla="*/ 508005 h 508005"/>
              <a:gd name="connsiteX16" fmla="*/ 0 w 507905"/>
              <a:gd name="connsiteY16" fmla="*/ 254003 h 508005"/>
              <a:gd name="connsiteX17" fmla="*/ 252762 w 507905"/>
              <a:gd name="connsiteY17" fmla="*/ 0 h 508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7905" h="508005">
                <a:moveTo>
                  <a:pt x="228557" y="330208"/>
                </a:moveTo>
                <a:lnTo>
                  <a:pt x="279348" y="330208"/>
                </a:lnTo>
                <a:lnTo>
                  <a:pt x="279348" y="381028"/>
                </a:lnTo>
                <a:lnTo>
                  <a:pt x="228557" y="381028"/>
                </a:lnTo>
                <a:close/>
                <a:moveTo>
                  <a:pt x="228557" y="126976"/>
                </a:moveTo>
                <a:lnTo>
                  <a:pt x="279348" y="126976"/>
                </a:lnTo>
                <a:lnTo>
                  <a:pt x="279348" y="279388"/>
                </a:lnTo>
                <a:lnTo>
                  <a:pt x="228557" y="279388"/>
                </a:lnTo>
                <a:close/>
                <a:moveTo>
                  <a:pt x="252762" y="50772"/>
                </a:moveTo>
                <a:cubicBezTo>
                  <a:pt x="141381" y="50772"/>
                  <a:pt x="50762" y="141933"/>
                  <a:pt x="50762" y="254003"/>
                </a:cubicBezTo>
                <a:cubicBezTo>
                  <a:pt x="50762" y="366072"/>
                  <a:pt x="141905" y="457233"/>
                  <a:pt x="253953" y="457233"/>
                </a:cubicBezTo>
                <a:cubicBezTo>
                  <a:pt x="366000" y="457233"/>
                  <a:pt x="457143" y="366072"/>
                  <a:pt x="457143" y="254003"/>
                </a:cubicBezTo>
                <a:cubicBezTo>
                  <a:pt x="457143" y="141933"/>
                  <a:pt x="365477" y="50772"/>
                  <a:pt x="252762" y="50772"/>
                </a:cubicBezTo>
                <a:close/>
                <a:moveTo>
                  <a:pt x="252762" y="0"/>
                </a:moveTo>
                <a:cubicBezTo>
                  <a:pt x="393477" y="0"/>
                  <a:pt x="507905" y="113927"/>
                  <a:pt x="507905" y="254003"/>
                </a:cubicBezTo>
                <a:cubicBezTo>
                  <a:pt x="507905" y="394078"/>
                  <a:pt x="394000" y="508005"/>
                  <a:pt x="253953" y="508005"/>
                </a:cubicBezTo>
                <a:cubicBezTo>
                  <a:pt x="113905" y="508005"/>
                  <a:pt x="0" y="394078"/>
                  <a:pt x="0" y="254003"/>
                </a:cubicBezTo>
                <a:cubicBezTo>
                  <a:pt x="0" y="113927"/>
                  <a:pt x="113381" y="0"/>
                  <a:pt x="2527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F20D1F5-D8AE-CB33-D9E1-BD2A4CAE268A}"/>
              </a:ext>
            </a:extLst>
          </p:cNvPr>
          <p:cNvSpPr txBox="1"/>
          <p:nvPr/>
        </p:nvSpPr>
        <p:spPr>
          <a:xfrm>
            <a:off x="363403" y="1058670"/>
            <a:ext cx="223651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>
                <a:solidFill>
                  <a:srgbClr val="FF0000"/>
                </a:solidFill>
              </a:rPr>
              <a:t>考虑以下几个方面</a:t>
            </a:r>
            <a:endParaRPr kumimoji="1" lang="en-US" altLang="zh-CN" sz="2000" dirty="0">
              <a:solidFill>
                <a:srgbClr val="FF0000"/>
              </a:solidFill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83300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4126</TotalTime>
  <Words>569</Words>
  <Application>Microsoft Macintosh PowerPoint</Application>
  <PresentationFormat>宽屏</PresentationFormat>
  <Paragraphs>65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等线</vt:lpstr>
      <vt:lpstr>微软雅黑</vt:lpstr>
      <vt:lpstr>Arial</vt:lpstr>
      <vt:lpstr>Calibri</vt:lpstr>
      <vt:lpstr>Century Gothic</vt:lpstr>
      <vt:lpstr>Segoe UI</vt:lpstr>
      <vt:lpstr>Segoe UI Light</vt:lpstr>
      <vt:lpstr>Ubuntu</vt:lpstr>
      <vt:lpstr>Office 主题​​</vt:lpstr>
      <vt:lpstr>1_OfficePLUS</vt:lpstr>
      <vt:lpstr>Lab2:存储器与控制实验问题补充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黄 奔皓</cp:lastModifiedBy>
  <cp:revision>172</cp:revision>
  <dcterms:created xsi:type="dcterms:W3CDTF">2019-01-23T14:14:04Z</dcterms:created>
  <dcterms:modified xsi:type="dcterms:W3CDTF">2023-04-05T12:13:02Z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